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3" r:id="rId2"/>
    <p:sldId id="259" r:id="rId3"/>
    <p:sldId id="257" r:id="rId4"/>
    <p:sldId id="263" r:id="rId5"/>
    <p:sldId id="265" r:id="rId6"/>
    <p:sldId id="258" r:id="rId7"/>
    <p:sldId id="277" r:id="rId8"/>
    <p:sldId id="282" r:id="rId9"/>
    <p:sldId id="260" r:id="rId10"/>
    <p:sldId id="268" r:id="rId11"/>
    <p:sldId id="261" r:id="rId12"/>
    <p:sldId id="280" r:id="rId13"/>
    <p:sldId id="276" r:id="rId14"/>
    <p:sldId id="273" r:id="rId15"/>
    <p:sldId id="262" r:id="rId16"/>
    <p:sldId id="272" r:id="rId17"/>
    <p:sldId id="284" r:id="rId18"/>
    <p:sldId id="26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70" autoAdjust="0"/>
  </p:normalViewPr>
  <p:slideViewPr>
    <p:cSldViewPr>
      <p:cViewPr>
        <p:scale>
          <a:sx n="95" d="100"/>
          <a:sy n="95" d="100"/>
        </p:scale>
        <p:origin x="-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91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9B830-6F3D-487C-A65A-6E8E27D2D275}" type="datetimeFigureOut">
              <a:rPr lang="ru-RU" smtClean="0"/>
              <a:t>27.11.2019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FCB16D-7581-428A-B897-71E776060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089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FCB16D-7581-428A-B897-71E7760607D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1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AFEAF-B564-4917-B002-B17CF50BF5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Дата 7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ookin.org.ru/book/173520.jpg" TargetMode="External"/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hyperlink" Target="http://www.ruskniga.com/picfsite/69159.jpg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mdk-arbat.ru/main-book-image/4298851" TargetMode="External"/><Relationship Id="rId5" Type="http://schemas.openxmlformats.org/officeDocument/2006/relationships/image" Target="../media/image14.jpeg"/><Relationship Id="rId4" Type="http://schemas.openxmlformats.org/officeDocument/2006/relationships/hyperlink" Target="http://www.booksiti.net.ru/books/image/54000021818.jpg" TargetMode="External"/><Relationship Id="rId9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kps_appo@mail.ru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23528" y="533399"/>
            <a:ext cx="8642350" cy="2634411"/>
          </a:xfrm>
        </p:spPr>
        <p:txBody>
          <a:bodyPr rtlCol="0">
            <a:normAutofit fontScale="25000" lnSpcReduction="20000"/>
          </a:bodyPr>
          <a:lstStyle/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5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учреждение дополнительного образования 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5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 психолого-педагогической, медицинской и социальной помощи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5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Выборгского района Санкт-Петербурга</a:t>
            </a:r>
          </a:p>
          <a:p>
            <a:pPr marL="0" indent="0" algn="ctr" eaLnBrk="1" fontAlgn="auto" hangingPunct="1">
              <a:lnSpc>
                <a:spcPct val="120000"/>
              </a:lnSpc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5600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8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Региональная инновационная площадка  </a:t>
            </a:r>
          </a:p>
          <a:p>
            <a:pPr marL="0" indent="0" algn="ctr">
              <a:buNone/>
            </a:pPr>
            <a:r>
              <a:rPr lang="ru-RU" sz="8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организации </a:t>
            </a:r>
            <a:r>
              <a:rPr lang="ru-RU" sz="8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8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образовательного процесса для преодоления синдрома дефицита внимания </a:t>
            </a:r>
            <a:r>
              <a:rPr lang="ru-RU" sz="8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80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гиперактивности</a:t>
            </a:r>
            <a:r>
              <a:rPr lang="ru-RU" sz="8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8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</a:t>
            </a:r>
            <a:endParaRPr lang="ru-RU" sz="8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20000"/>
              </a:lnSpc>
              <a:buClr>
                <a:schemeClr val="accent6">
                  <a:lumMod val="75000"/>
                </a:schemeClr>
              </a:buClr>
              <a:buNone/>
              <a:defRPr/>
            </a:pPr>
            <a:endParaRPr lang="ru-RU" sz="2400" b="1" dirty="0" smtClean="0">
              <a:solidFill>
                <a:srgbClr val="0070C0"/>
              </a:solidFill>
            </a:endParaRPr>
          </a:p>
        </p:txBody>
      </p:sp>
      <p:pic>
        <p:nvPicPr>
          <p:cNvPr id="5123" name="Picture 8" descr="h_92235"/>
          <p:cNvPicPr>
            <a:picLocks noChangeAspect="1" noChangeArrowheads="1"/>
          </p:cNvPicPr>
          <p:nvPr/>
        </p:nvPicPr>
        <p:blipFill>
          <a:blip r:embed="rId2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56992"/>
            <a:ext cx="3869432" cy="2187083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4" name="Rectangle 9"/>
          <p:cNvSpPr>
            <a:spLocks noChangeArrowheads="1"/>
          </p:cNvSpPr>
          <p:nvPr/>
        </p:nvSpPr>
        <p:spPr bwMode="auto">
          <a:xfrm>
            <a:off x="467544" y="5733256"/>
            <a:ext cx="720090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2400" dirty="0">
              <a:solidFill>
                <a:srgbClr val="0070C0"/>
              </a:solidFill>
              <a:latin typeface="Arial" charset="0"/>
              <a:cs typeface="Arial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 dirty="0" smtClean="0">
                <a:solidFill>
                  <a:srgbClr val="0070C0"/>
                </a:solidFill>
                <a:latin typeface="Arial" charset="0"/>
                <a:cs typeface="Arial" charset="0"/>
              </a:rPr>
              <a:t>Санкт-Петербург, 2019</a:t>
            </a:r>
            <a:endParaRPr lang="ru-RU" altLang="ru-RU" sz="1400" dirty="0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26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РЕЗУЛЬТАТЫ АПРОБАЦИИ СИСТЕМЫ КОМПЛЕКСНЫХ МЕРОПРИЯТИЙ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ПО </a:t>
            </a:r>
            <a:r>
              <a:rPr lang="ru-RU" sz="2800" b="1" dirty="0">
                <a:solidFill>
                  <a:srgbClr val="0070C0"/>
                </a:solidFill>
              </a:rPr>
              <a:t>ФОРМИРОВАНИЮ ОТВЕТСТВЕННОГО </a:t>
            </a:r>
            <a:r>
              <a:rPr lang="ru-RU" sz="2800" b="1" dirty="0" smtClean="0">
                <a:solidFill>
                  <a:srgbClr val="0070C0"/>
                </a:solidFill>
              </a:rPr>
              <a:t>РОДИТЕЛЬСТВА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«ОТ </a:t>
            </a:r>
            <a:r>
              <a:rPr lang="ru-RU" sz="2800" b="1" dirty="0">
                <a:solidFill>
                  <a:srgbClr val="0070C0"/>
                </a:solidFill>
              </a:rPr>
              <a:t>ИНФОРМИРОВАННОГО РОДИТЕЛЯ </a:t>
            </a:r>
            <a:r>
              <a:rPr lang="ru-RU" sz="2800" b="1" dirty="0" smtClean="0">
                <a:solidFill>
                  <a:srgbClr val="0070C0"/>
                </a:solidFill>
              </a:rPr>
              <a:t/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К </a:t>
            </a:r>
            <a:r>
              <a:rPr lang="ru-RU" sz="2800" b="1" dirty="0">
                <a:solidFill>
                  <a:srgbClr val="0070C0"/>
                </a:solidFill>
              </a:rPr>
              <a:t>УСПЕШНОМУ РОДИТЕЛЮ ДЕТЕЙ </a:t>
            </a:r>
            <a:r>
              <a:rPr lang="ru-RU" sz="2800" b="1" dirty="0" smtClean="0">
                <a:solidFill>
                  <a:srgbClr val="0070C0"/>
                </a:solidFill>
              </a:rPr>
              <a:t>С СДВГ»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395536" y="4437112"/>
            <a:ext cx="8496944" cy="1800200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Цветков 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Валерий Викторович, </a:t>
            </a:r>
            <a:r>
              <a:rPr 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научно-методической работе, педагог-психолог 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высшей квалификационной категории ГБУ 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ЦППМСП Выборгского района Санкт-Петербурга</a:t>
            </a:r>
            <a:endParaRPr lang="ru-RU" sz="1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1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Пырьев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Евгений Александрович, кандидат психологических наук</a:t>
            </a:r>
            <a:r>
              <a:rPr 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ГБУ </a:t>
            </a:r>
            <a:r>
              <a:rPr 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ЦППМСП Выборгского района Санкт-Петербурга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endParaRPr lang="ru-RU" sz="2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740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cs typeface="Times New Roman" pitchFamily="18" charset="0"/>
              </a:rPr>
              <a:t>ЭТАПЫ ФОРМИРОВАНИЯ РОДИТЕЛЬСКОЙ КОМПЕТЕНТНОСТИ ПРИ СДВГ У ДЕТЕЙ </a:t>
            </a:r>
            <a:endParaRPr lang="ru-RU" sz="28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11760" y="2420888"/>
            <a:ext cx="4032448" cy="720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ИНФОРМИРОВАНЫЙ РОДИТЕЛЬ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3501008"/>
            <a:ext cx="4032448" cy="72008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ПРОСВЕЩЕНЫЙ РОДИТЕЛЬ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11760" y="4581128"/>
            <a:ext cx="4032448" cy="7200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КОМПЕТЕНТНЫЙ РОДИТЕЛЬ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411760" y="5661248"/>
            <a:ext cx="4032448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УСПЕШНЫЙ РОДИТЕЛЬ</a:t>
            </a:r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 rot="5400000">
            <a:off x="4327398" y="2135142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4327398" y="3184398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4327398" y="4264518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4327398" y="5344638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411760" y="1340768"/>
            <a:ext cx="4143404" cy="7200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НЕИНФОРМИРОВАНЫЙ РОДИТЕЛЬ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69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НЕИНФОРМИРОВАНЫЙ РОДИТЕЛЬ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 smtClean="0">
                <a:solidFill>
                  <a:srgbClr val="0070C0"/>
                </a:solidFill>
                <a:cs typeface="Times New Roman" pitchFamily="18" charset="0"/>
              </a:rPr>
              <a:t>Не идентифицирует себя с проблемой.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 smtClean="0">
                <a:solidFill>
                  <a:srgbClr val="0070C0"/>
                </a:solidFill>
                <a:cs typeface="Times New Roman" pitchFamily="18" charset="0"/>
              </a:rPr>
              <a:t>Считает, что эта проблема существует «там» и «у кого-то». </a:t>
            </a: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dirty="0" smtClean="0">
                <a:solidFill>
                  <a:srgbClr val="0070C0"/>
                </a:solidFill>
                <a:cs typeface="Times New Roman" pitchFamily="18" charset="0"/>
              </a:rPr>
              <a:t>Не видит необходимости включаться в решение вопросов, связанных с СДВГ у ребенка.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ru-RU" dirty="0" smtClean="0">
              <a:solidFill>
                <a:srgbClr val="0070C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70C0"/>
                </a:solidFill>
              </a:rPr>
              <a:t>Формы организации информационно-мотивационной работы с родителями </a:t>
            </a:r>
            <a:r>
              <a:rPr lang="ru-RU" dirty="0">
                <a:solidFill>
                  <a:srgbClr val="0070C0"/>
                </a:solidFill>
              </a:rPr>
              <a:t>для привлечения внимания к проблеме </a:t>
            </a:r>
            <a:r>
              <a:rPr lang="ru-RU" dirty="0" smtClean="0">
                <a:solidFill>
                  <a:srgbClr val="0070C0"/>
                </a:solidFill>
              </a:rPr>
              <a:t>СДВГ</a:t>
            </a:r>
            <a:r>
              <a:rPr lang="ru-RU" b="1" dirty="0" smtClean="0">
                <a:solidFill>
                  <a:srgbClr val="0070C0"/>
                </a:solidFill>
              </a:rPr>
              <a:t>:</a:t>
            </a:r>
          </a:p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2600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Информационные буклеты </a:t>
            </a:r>
            <a:r>
              <a:rPr lang="ru-RU" sz="2800" dirty="0" smtClean="0">
                <a:solidFill>
                  <a:srgbClr val="0070C0"/>
                </a:solidFill>
                <a:cs typeface="Times New Roman" pitchFamily="18" charset="0"/>
              </a:rPr>
              <a:t>Стендовая информация</a:t>
            </a:r>
          </a:p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70C0"/>
                </a:solidFill>
                <a:cs typeface="Times New Roman" pitchFamily="18" charset="0"/>
              </a:rPr>
              <a:t>И</a:t>
            </a:r>
            <a:r>
              <a:rPr lang="ru-RU" sz="2800" dirty="0" smtClean="0">
                <a:solidFill>
                  <a:srgbClr val="0070C0"/>
                </a:solidFill>
                <a:cs typeface="Times New Roman" pitchFamily="18" charset="0"/>
              </a:rPr>
              <a:t>нформация на сайте</a:t>
            </a:r>
          </a:p>
          <a:p>
            <a:pPr marL="0">
              <a:lnSpc>
                <a:spcPct val="110000"/>
              </a:lnSpc>
              <a:spcBef>
                <a:spcPts val="0"/>
              </a:spcBef>
            </a:pPr>
            <a:r>
              <a:rPr lang="ru-RU" sz="2800" dirty="0">
                <a:solidFill>
                  <a:srgbClr val="0070C0"/>
                </a:solidFill>
                <a:cs typeface="Times New Roman" pitchFamily="18" charset="0"/>
              </a:rPr>
              <a:t>И</a:t>
            </a:r>
            <a:r>
              <a:rPr lang="ru-RU" sz="2800" dirty="0" smtClean="0">
                <a:solidFill>
                  <a:srgbClr val="0070C0"/>
                </a:solidFill>
                <a:cs typeface="Times New Roman" pitchFamily="18" charset="0"/>
              </a:rPr>
              <a:t>нформационные сообщения на родительских собраниях</a:t>
            </a:r>
            <a:endParaRPr lang="ru-RU" sz="2800" dirty="0">
              <a:solidFill>
                <a:srgbClr val="0070C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42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cs typeface="Times New Roman" pitchFamily="18" charset="0"/>
              </a:rPr>
              <a:t>Информационное обеспечение</a:t>
            </a:r>
            <a:endParaRPr lang="ru-RU" sz="36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50" y="1268760"/>
            <a:ext cx="4257675" cy="30765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621360"/>
            <a:ext cx="428625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392383"/>
            <a:ext cx="2516067" cy="2073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1" y="4640484"/>
            <a:ext cx="2896437" cy="197034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ИНФОРМИРОВАНЫЙ РОДИТЕЛЬ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Знает, что такая проблема есть. Имеет доступ к информации через печатную продукцию, интернет. </a:t>
            </a:r>
          </a:p>
          <a:p>
            <a:pPr marL="0" indent="0">
              <a:spcBef>
                <a:spcPts val="0"/>
              </a:spcBef>
              <a:buNone/>
            </a:pPr>
            <a:endParaRPr lang="ru-RU" sz="2400" dirty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Формы информационно-просветительской работы с родителями: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rgbClr val="0070C0"/>
                </a:solidFill>
              </a:rPr>
              <a:t>Цифровые образовательные ресурсы</a:t>
            </a:r>
            <a:endParaRPr lang="ru-RU" sz="2400" dirty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rgbClr val="0070C0"/>
                </a:solidFill>
              </a:rPr>
              <a:t>Обучающие семинары в партнерстве педагогов и родителей </a:t>
            </a:r>
          </a:p>
          <a:p>
            <a:pPr>
              <a:spcBef>
                <a:spcPts val="0"/>
              </a:spcBef>
            </a:pPr>
            <a:r>
              <a:rPr lang="ru-RU" sz="2400" dirty="0" smtClean="0">
                <a:solidFill>
                  <a:srgbClr val="0070C0"/>
                </a:solidFill>
              </a:rPr>
              <a:t>Информационно-мотивационные консультации специалистов по вопросам обучения и воспитания детей с СДВГ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14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cs typeface="Times New Roman" pitchFamily="18" charset="0"/>
              </a:rPr>
              <a:t>Интернет-ресурсы для родителей</a:t>
            </a:r>
            <a:br>
              <a:rPr lang="ru-RU" sz="36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en-US" sz="1800" b="1" dirty="0">
                <a:solidFill>
                  <a:srgbClr val="0070C0"/>
                </a:solidFill>
                <a:cs typeface="Times New Roman" pitchFamily="18" charset="0"/>
              </a:rPr>
              <a:t>http://www.</a:t>
            </a:r>
            <a:r>
              <a:rPr lang="ru-RU" sz="1800" b="1" dirty="0" err="1">
                <a:solidFill>
                  <a:srgbClr val="0070C0"/>
                </a:solidFill>
                <a:cs typeface="Times New Roman" pitchFamily="18" charset="0"/>
              </a:rPr>
              <a:t>цппмсп-выборгский.рф</a:t>
            </a:r>
            <a:r>
              <a:rPr lang="ru-RU" sz="1800" b="1" dirty="0" smtClean="0">
                <a:solidFill>
                  <a:srgbClr val="0070C0"/>
                </a:solidFill>
                <a:cs typeface="Times New Roman" pitchFamily="18" charset="0"/>
              </a:rPr>
              <a:t>/</a:t>
            </a:r>
            <a:endParaRPr lang="ru-RU" sz="18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143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63616" y="1700808"/>
            <a:ext cx="2960712" cy="23762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7" name="Picture 2" descr="C:\Users\цпмсс\Desktop\ВОРОБЕЙ\занятия сдвг\макет сайта (2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221088"/>
            <a:ext cx="2970330" cy="23974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0801" y="4249679"/>
            <a:ext cx="2970329" cy="239749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00" y="1412776"/>
            <a:ext cx="2970330" cy="23762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Стрелка вправо 3"/>
          <p:cNvSpPr/>
          <p:nvPr/>
        </p:nvSpPr>
        <p:spPr>
          <a:xfrm>
            <a:off x="3707904" y="249289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686620">
            <a:off x="3707904" y="3933056"/>
            <a:ext cx="6480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1893947" y="3843046"/>
            <a:ext cx="324036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10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>Продукт ОЭР 2019: Практические рекомендации </a:t>
            </a:r>
            <a:b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>для родителей по организации взаимодействия </a:t>
            </a:r>
            <a:b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cs typeface="Times New Roman" pitchFamily="18" charset="0"/>
              </a:rPr>
              <a:t>с детьми  с  СДВГ 7-14 лет </a:t>
            </a:r>
            <a:r>
              <a:rPr lang="ru-RU" sz="4000" b="1" dirty="0" smtClean="0">
                <a:solidFill>
                  <a:srgbClr val="0070C0"/>
                </a:solidFill>
              </a:rPr>
              <a:t/>
            </a:r>
            <a:br>
              <a:rPr lang="ru-RU" sz="4000" b="1" dirty="0" smtClean="0">
                <a:solidFill>
                  <a:srgbClr val="0070C0"/>
                </a:solidFill>
              </a:rPr>
            </a:br>
            <a:endParaRPr lang="ru-RU" sz="4000" b="1" dirty="0">
              <a:solidFill>
                <a:srgbClr val="0070C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253664"/>
              </p:ext>
            </p:extLst>
          </p:nvPr>
        </p:nvGraphicFramePr>
        <p:xfrm>
          <a:off x="428596" y="1214422"/>
          <a:ext cx="8215371" cy="4715691"/>
        </p:xfrm>
        <a:graphic>
          <a:graphicData uri="http://schemas.openxmlformats.org/drawingml/2006/table">
            <a:tbl>
              <a:tblPr/>
              <a:tblGrid>
                <a:gridCol w="292272"/>
                <a:gridCol w="2617105"/>
                <a:gridCol w="2543781"/>
                <a:gridCol w="2762213"/>
              </a:tblGrid>
              <a:tr h="3677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5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Описание  ситуации </a:t>
                      </a: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Поведение ребенка и родительские установки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Психолого-педагогические приемы и рекомендации родителям</a:t>
                      </a: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</a:tr>
              <a:tr h="42950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5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Теряет или забывает вещи</a:t>
                      </a: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Ребенок с СДВГ быстро отвлекается, переключается, его привлекают новые необычные стимулы и это является основной причиной его забывчивости и потерь.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Проблема СДВГ заключается в восприятии ребенка родителями, неправильной позиции по отношению к ребенку. 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Невозможно </a:t>
                      </a: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исправить ребенка, так как в перестройке нуждается вся семья: образ жизни, взаимоотношения супругов, отношение к ребенку, взгляды родителей на жизнь. Чтобы исправить ситуацию бывает достаточно, если кто-то из родителей взял на себя труд по коррекции собственной позиции.</a:t>
                      </a: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Если ребенок потерял вещь, постарайтесь не ругать его, а  обсудить причины случившегося и проговорить, что он должен был сделать, чтобы этого не произошло. Все что вы будете делать, должно быть не наказанием, а необходимыми мерами.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не называйте ребенка «растеряшей» или «рассеянным», так вы только укрепляете его в этой мысли.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Взамен потерянных вещей не торопитесь покупать новое и лучшее. Ребенок должен успеть ощутить дискомфорт от потери. </a:t>
                      </a:r>
                      <a:endParaRPr lang="ru-RU" sz="12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33409" marR="334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b="1" dirty="0" smtClean="0"/>
              <a:t>ПРОСВЕЩЕНЫЙ РОДИТЕЛЬ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28800"/>
            <a:ext cx="8496944" cy="4896544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Активно интересуется проблемой, идентифицирует себя с ней. Имеет хорошие представления о проблеме СДВГ, знает куда обращаться. Однако, его действия больше направлены на получение единичных услуг – медицинских, психологических и т.д.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 smtClean="0">
              <a:solidFill>
                <a:srgbClr val="0070C0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000" b="1" dirty="0" smtClean="0">
              <a:solidFill>
                <a:srgbClr val="0070C0"/>
              </a:solidFill>
              <a:latin typeface="+mj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70C0"/>
                </a:solidFill>
                <a:latin typeface="+mj-lt"/>
              </a:rPr>
              <a:t>Активные обучающие, помогающие и поддерживающие формы взаимодействия с родителями:</a:t>
            </a:r>
            <a:endParaRPr lang="ru-RU" sz="2000" b="1" dirty="0">
              <a:solidFill>
                <a:srgbClr val="0070C0"/>
              </a:solidFill>
              <a:latin typeface="+mj-lt"/>
            </a:endParaRP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Информационные проекты (циклы занятий) по проблемам обучения и воспитания детей с СДВГ, компенсации </a:t>
            </a:r>
            <a:r>
              <a:rPr lang="ru-RU" sz="2000" dirty="0" err="1" smtClean="0">
                <a:solidFill>
                  <a:srgbClr val="0070C0"/>
                </a:solidFill>
                <a:latin typeface="+mj-lt"/>
              </a:rPr>
              <a:t>дефицитарных</a:t>
            </a: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 функций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Обучение про программам ГБУ ДЛ ЦППМСП Выборгского района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Индивидуальное и групповое консультирование 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Сопровождение и компетентная психолого-педагогическая помощь.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Работа клуба для родителей «Моя семья»</a:t>
            </a:r>
            <a:endParaRPr lang="ru-RU" sz="2000" dirty="0">
              <a:solidFill>
                <a:srgbClr val="0070C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727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cs typeface="Times New Roman" pitchFamily="18" charset="0"/>
              </a:rPr>
              <a:t>Информационные проекты (циклы занятий) для родителей в </a:t>
            </a:r>
            <a:r>
              <a:rPr lang="ru-RU" sz="2800" b="1" dirty="0">
                <a:solidFill>
                  <a:srgbClr val="0070C0"/>
                </a:solidFill>
                <a:cs typeface="Times New Roman" pitchFamily="18" charset="0"/>
              </a:rPr>
              <a:t>рамках клуба «Моя семья»:</a:t>
            </a:r>
            <a:br>
              <a:rPr lang="ru-RU" sz="2800" b="1" dirty="0">
                <a:solidFill>
                  <a:srgbClr val="0070C0"/>
                </a:solidFill>
                <a:cs typeface="Times New Roman" pitchFamily="18" charset="0"/>
              </a:rPr>
            </a:br>
            <a:endParaRPr lang="ru-RU" sz="28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Устанавливаем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правила в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семье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Соблюдение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правил и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норм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Поощрение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хорошего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поведения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Наказания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, санкции,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ограничения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Любовь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и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ограничения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Взаимное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уважение между членами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семьи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Уверенный  родитель</a:t>
            </a:r>
            <a:endParaRPr lang="ru-RU" sz="2400" b="1" dirty="0">
              <a:solidFill>
                <a:srgbClr val="0070C0"/>
              </a:solidFill>
              <a:latin typeface="+mj-lt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Управление </a:t>
            </a:r>
            <a:r>
              <a:rPr lang="ru-RU" sz="2400" b="1" dirty="0">
                <a:solidFill>
                  <a:srgbClr val="0070C0"/>
                </a:solidFill>
                <a:latin typeface="+mj-lt"/>
                <a:cs typeface="Times New Roman" pitchFamily="18" charset="0"/>
              </a:rPr>
              <a:t>гневом ребенка с </a:t>
            </a:r>
            <a:r>
              <a:rPr lang="ru-RU" sz="2400" b="1" dirty="0" smtClean="0">
                <a:solidFill>
                  <a:srgbClr val="0070C0"/>
                </a:solidFill>
                <a:latin typeface="+mj-lt"/>
                <a:cs typeface="Times New Roman" pitchFamily="18" charset="0"/>
              </a:rPr>
              <a:t>СДВГ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Активно занимается самообразованием,  систематически посещает занятия и информационные проекты, родительские клубы, внедряет методы в свою практику воспитания ребенка, стремиться к успеху.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 smtClean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Обеспечение условий для информационно-просветительской и психолого-педагогической поддержки родителей:</a:t>
            </a:r>
            <a:endParaRPr lang="ru-RU" sz="2000" b="1" dirty="0">
              <a:solidFill>
                <a:srgbClr val="0070C0"/>
              </a:solidFill>
            </a:endParaRP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Информационный ресурс «Навигатор» по </a:t>
            </a:r>
            <a:r>
              <a:rPr lang="ru-RU" sz="2000" dirty="0">
                <a:solidFill>
                  <a:srgbClr val="0070C0"/>
                </a:solidFill>
              </a:rPr>
              <a:t>тематике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ru-RU" sz="2000" dirty="0" smtClean="0">
                <a:solidFill>
                  <a:srgbClr val="0070C0"/>
                </a:solidFill>
              </a:rPr>
              <a:t>СДВГ (раздел для родителей)</a:t>
            </a:r>
            <a:endParaRPr lang="ru-RU" sz="2000" dirty="0">
              <a:solidFill>
                <a:srgbClr val="0070C0"/>
              </a:solidFill>
            </a:endParaRP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Научно-просветительская литература и Интернет-ресурсы </a:t>
            </a:r>
            <a:r>
              <a:rPr lang="ru-RU" sz="2000" dirty="0">
                <a:solidFill>
                  <a:srgbClr val="0070C0"/>
                </a:solidFill>
              </a:rPr>
              <a:t>для саморазвития, обучения, повышения родительской компетентности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Предоставление компетентной комплексной междисциплинарной помощи специалистов Центра 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Программа </a:t>
            </a:r>
            <a:r>
              <a:rPr lang="ru-RU" sz="2000" dirty="0">
                <a:solidFill>
                  <a:srgbClr val="0070C0"/>
                </a:solidFill>
              </a:rPr>
              <a:t>успешного </a:t>
            </a:r>
            <a:r>
              <a:rPr lang="ru-RU" sz="2000" dirty="0" err="1">
                <a:solidFill>
                  <a:srgbClr val="0070C0"/>
                </a:solidFill>
              </a:rPr>
              <a:t>родительства</a:t>
            </a:r>
            <a:r>
              <a:rPr lang="ru-RU" sz="2000" dirty="0">
                <a:solidFill>
                  <a:srgbClr val="0070C0"/>
                </a:solidFill>
              </a:rPr>
              <a:t> </a:t>
            </a:r>
            <a:r>
              <a:rPr lang="ru-RU" sz="2000" dirty="0" smtClean="0">
                <a:solidFill>
                  <a:srgbClr val="0070C0"/>
                </a:solidFill>
              </a:rPr>
              <a:t>«Крепкая семья»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</a:rPr>
              <a:t>Программа Родительский клуб «Моя семья»</a:t>
            </a:r>
            <a:endParaRPr lang="ru-RU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b="1" dirty="0" smtClean="0"/>
              <a:t>КОМПЕТЕНТНЫЙ РОДИТЕЛЬ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214217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924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  <a:t>Алгоритм включения родителей ребенка с СДВГ</a:t>
            </a:r>
            <a:b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  <a:t>в комплексное сопровождение </a:t>
            </a:r>
            <a:b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70C0"/>
                </a:solidFill>
                <a:cs typeface="Times New Roman" pitchFamily="18" charset="0"/>
              </a:rPr>
              <a:t>на базе ГБУ ДО ЦППМСП Выборгского района</a:t>
            </a:r>
            <a:endParaRPr lang="ru-RU" sz="20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2572314"/>
            <a:ext cx="4032448" cy="92869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Рекомендации по обращению 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в медицинское учреждение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2572314"/>
            <a:ext cx="403244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Обращение к специалистам Центра (углубленная диагностика)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6258" y="3938756"/>
            <a:ext cx="4032448" cy="71438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ПМПк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ЦППМСП</a:t>
            </a:r>
          </a:p>
          <a:p>
            <a:pPr algn="ctr"/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(оформление рекомендаций)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21637" y="1331078"/>
            <a:ext cx="5072098" cy="8737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Первичное обращение в Центр (</a:t>
            </a:r>
            <a:r>
              <a:rPr lang="ru-RU" sz="1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консультирование со сбором предварит. данных</a:t>
            </a:r>
            <a:r>
              <a:rPr lang="ru-RU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 rot="5400000">
            <a:off x="5922077" y="2248294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2640888" y="2248294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4497706" y="3616446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600" y="4732188"/>
            <a:ext cx="304800" cy="280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518776" y="5055173"/>
            <a:ext cx="4032448" cy="3900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7030A0"/>
                </a:solidFill>
              </a:rPr>
              <a:t>Работа с семьей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2985538" y="5488654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5400000">
            <a:off x="5289794" y="5488654"/>
            <a:ext cx="246888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9512" y="5805264"/>
            <a:ext cx="403244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Направление обучающегося </a:t>
            </a: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программы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535000" y="5805264"/>
            <a:ext cx="4032448" cy="92869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Включение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родителей в программы успешного </a:t>
            </a:r>
            <a:r>
              <a:rPr lang="ru-RU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родительства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Крепкая семья».</a:t>
            </a:r>
          </a:p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69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  <a:cs typeface="Times New Roman" pitchFamily="18" charset="0"/>
              </a:rPr>
              <a:t>Информационный буклет о медицинских аспектах преодоления СДВГ у ребенка </a:t>
            </a:r>
            <a:endParaRPr lang="ru-RU" sz="28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016" y="2204864"/>
            <a:ext cx="4152236" cy="40188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748" y="2219020"/>
            <a:ext cx="4152236" cy="401829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2635" y="1600200"/>
            <a:ext cx="4897437" cy="4530725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rgbClr val="0070C0"/>
                </a:solidFill>
              </a:rPr>
              <a:t>1. </a:t>
            </a:r>
            <a:r>
              <a:rPr lang="ru-RU" sz="1600" dirty="0" err="1" smtClean="0">
                <a:solidFill>
                  <a:srgbClr val="0070C0"/>
                </a:solidFill>
              </a:rPr>
              <a:t>Баркли</a:t>
            </a:r>
            <a:r>
              <a:rPr lang="ru-RU" sz="1600" dirty="0" smtClean="0">
                <a:solidFill>
                  <a:srgbClr val="0070C0"/>
                </a:solidFill>
              </a:rPr>
              <a:t> Р.А., </a:t>
            </a:r>
            <a:r>
              <a:rPr lang="ru-RU" sz="1600" dirty="0" err="1" smtClean="0">
                <a:solidFill>
                  <a:srgbClr val="0070C0"/>
                </a:solidFill>
              </a:rPr>
              <a:t>Бентон</a:t>
            </a:r>
            <a:r>
              <a:rPr lang="ru-RU" sz="1600" dirty="0" smtClean="0">
                <a:solidFill>
                  <a:srgbClr val="0070C0"/>
                </a:solidFill>
              </a:rPr>
              <a:t> К.М. Ваш непослушный ребенок (пер. с англ. Смирнова А., </a:t>
            </a:r>
            <a:r>
              <a:rPr lang="ru-RU" sz="1600" dirty="0" err="1" smtClean="0">
                <a:solidFill>
                  <a:srgbClr val="0070C0"/>
                </a:solidFill>
              </a:rPr>
              <a:t>Цирулевой</a:t>
            </a:r>
            <a:r>
              <a:rPr lang="ru-RU" sz="1600" dirty="0" smtClean="0">
                <a:solidFill>
                  <a:srgbClr val="0070C0"/>
                </a:solidFill>
              </a:rPr>
              <a:t> Д.) </a:t>
            </a:r>
            <a:r>
              <a:rPr lang="ru-RU" sz="1600" dirty="0" err="1" smtClean="0">
                <a:solidFill>
                  <a:srgbClr val="0070C0"/>
                </a:solidFill>
              </a:rPr>
              <a:t>Изд-во:Питер</a:t>
            </a:r>
            <a:r>
              <a:rPr lang="ru-RU" sz="1600" dirty="0" smtClean="0">
                <a:solidFill>
                  <a:srgbClr val="0070C0"/>
                </a:solidFill>
              </a:rPr>
              <a:t>.- 2004.- 218с.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ISBN: 5-469-00014-1</a:t>
            </a:r>
            <a:br>
              <a:rPr lang="ru-RU" sz="1600" dirty="0" smtClean="0">
                <a:solidFill>
                  <a:srgbClr val="0070C0"/>
                </a:solidFill>
              </a:rPr>
            </a:br>
            <a:endParaRPr lang="ru-RU" sz="16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endParaRPr lang="en-US" sz="16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rgbClr val="0070C0"/>
                </a:solidFill>
              </a:rPr>
              <a:t>2. </a:t>
            </a:r>
            <a:r>
              <a:rPr lang="ru-RU" sz="1600" dirty="0" err="1" smtClean="0">
                <a:solidFill>
                  <a:srgbClr val="0070C0"/>
                </a:solidFill>
              </a:rPr>
              <a:t>Болотовский</a:t>
            </a:r>
            <a:r>
              <a:rPr lang="ru-RU" sz="1600" dirty="0" smtClean="0">
                <a:solidFill>
                  <a:srgbClr val="0070C0"/>
                </a:solidFill>
              </a:rPr>
              <a:t> Г. В., Чутко Л. С. </a:t>
            </a:r>
            <a:r>
              <a:rPr lang="ru-RU" sz="1600" dirty="0" err="1" smtClean="0">
                <a:solidFill>
                  <a:srgbClr val="0070C0"/>
                </a:solidFill>
              </a:rPr>
              <a:t>Гиперактивный</a:t>
            </a:r>
            <a:r>
              <a:rPr lang="ru-RU" sz="1600" dirty="0" smtClean="0">
                <a:solidFill>
                  <a:srgbClr val="0070C0"/>
                </a:solidFill>
              </a:rPr>
              <a:t> ребенок: развитие, воспитание, обучение (Серия: Лучшая книга о ребенке).-Изд-во: Вектор.- 2009.-192 с.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ISBN: 978-5-9684-0762-7</a:t>
            </a:r>
            <a:br>
              <a:rPr lang="ru-RU" sz="1600" dirty="0" smtClean="0">
                <a:solidFill>
                  <a:srgbClr val="0070C0"/>
                </a:solidFill>
              </a:rPr>
            </a:br>
            <a:endParaRPr lang="en-US" sz="16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rgbClr val="0070C0"/>
                </a:solidFill>
              </a:rPr>
              <a:t>3. Чутко Л.С. Синдром дефицита внимания с гиперактивностью и сопутствующие расстройства .-Изд-во: ХОКА, 2007.- 136 с.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ISBN: 978-5-98037-088-6</a:t>
            </a:r>
            <a:br>
              <a:rPr lang="ru-RU" sz="1600" dirty="0" smtClean="0">
                <a:solidFill>
                  <a:srgbClr val="0070C0"/>
                </a:solidFill>
              </a:rPr>
            </a:br>
            <a:endParaRPr lang="en-US" sz="1600" dirty="0" smtClean="0">
              <a:solidFill>
                <a:srgbClr val="0070C0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600" dirty="0" smtClean="0">
                <a:solidFill>
                  <a:srgbClr val="0070C0"/>
                </a:solidFill>
              </a:rPr>
              <a:t>4. </a:t>
            </a:r>
            <a:r>
              <a:rPr lang="ru-RU" sz="1600" dirty="0" err="1" smtClean="0">
                <a:solidFill>
                  <a:srgbClr val="0070C0"/>
                </a:solidFill>
              </a:rPr>
              <a:t>Ясюкова</a:t>
            </a:r>
            <a:r>
              <a:rPr lang="ru-RU" sz="1600" dirty="0" smtClean="0">
                <a:solidFill>
                  <a:srgbClr val="0070C0"/>
                </a:solidFill>
              </a:rPr>
              <a:t> Л.А.  Психологическая профилактика проблем в обучении и развитии школьников (Серия: Психологический практикум).- Изд-во: Речь, 2003 .- 384 с.</a:t>
            </a:r>
            <a:br>
              <a:rPr lang="ru-RU" sz="1600" dirty="0" smtClean="0">
                <a:solidFill>
                  <a:srgbClr val="0070C0"/>
                </a:solidFill>
              </a:rPr>
            </a:br>
            <a:r>
              <a:rPr lang="ru-RU" sz="1600" dirty="0" smtClean="0">
                <a:solidFill>
                  <a:srgbClr val="0070C0"/>
                </a:solidFill>
              </a:rPr>
              <a:t>ISBN 5-9268-0181-8 </a:t>
            </a:r>
          </a:p>
        </p:txBody>
      </p:sp>
      <p:pic>
        <p:nvPicPr>
          <p:cNvPr id="151556" name="Picture 7" descr="Картинка 1 из 21">
            <a:hlinkClick r:id="rId2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0" y="1905000"/>
            <a:ext cx="1485900" cy="2189163"/>
          </a:xfrm>
          <a:ln>
            <a:solidFill>
              <a:schemeClr val="accent1"/>
            </a:solidFill>
          </a:ln>
        </p:spPr>
      </p:pic>
      <p:pic>
        <p:nvPicPr>
          <p:cNvPr id="151557" name="Picture 5" descr="Картинка 2 из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10200" y="1905000"/>
            <a:ext cx="1524000" cy="20875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151558" name="Picture 12" descr="Картинка 1 из 60">
            <a:hlinkClick r:id="rId6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7" cstate="print"/>
          <a:srcRect/>
          <a:stretch>
            <a:fillRect/>
          </a:stretch>
        </p:blipFill>
        <p:spPr>
          <a:xfrm>
            <a:off x="5410200" y="4343400"/>
            <a:ext cx="1584325" cy="2087563"/>
          </a:xfrm>
          <a:ln>
            <a:solidFill>
              <a:schemeClr val="accent1"/>
            </a:solidFill>
          </a:ln>
        </p:spPr>
      </p:pic>
      <p:pic>
        <p:nvPicPr>
          <p:cNvPr id="151559" name="Picture 15" descr="Картинка 1 из 15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15200" y="4267200"/>
            <a:ext cx="1403350" cy="21590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Литература для самообразования </a:t>
            </a:r>
            <a:br>
              <a:rPr lang="ru-RU" sz="3600" b="1" dirty="0" smtClean="0">
                <a:solidFill>
                  <a:srgbClr val="0070C0"/>
                </a:solidFill>
              </a:rPr>
            </a:br>
            <a:r>
              <a:rPr lang="ru-RU" sz="3600" b="1" dirty="0" smtClean="0">
                <a:solidFill>
                  <a:srgbClr val="0070C0"/>
                </a:solidFill>
              </a:rPr>
              <a:t>в сфере </a:t>
            </a:r>
            <a:r>
              <a:rPr lang="ru-RU" sz="3600" b="1" dirty="0" err="1" smtClean="0">
                <a:solidFill>
                  <a:srgbClr val="0070C0"/>
                </a:solidFill>
              </a:rPr>
              <a:t>родительства</a:t>
            </a:r>
            <a:r>
              <a:rPr lang="ru-RU" sz="3600" b="1" dirty="0" smtClean="0">
                <a:solidFill>
                  <a:srgbClr val="0070C0"/>
                </a:solidFill>
              </a:rPr>
              <a:t>: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 посещает занятия в Центре, стремиться получить знания и опыт в разных организациях, овладеть различными методами и методиками. Добивается устойчивого результата. Стремится передать свой опыт другим.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Систематическая работа со специалистами.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семьи в комплексное сопровождение.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проявления социальной активности родителей (родительский клуб «Моя семья»)</a:t>
            </a:r>
          </a:p>
          <a:p>
            <a:pPr marL="0">
              <a:spcBef>
                <a:spcPts val="0"/>
              </a:spcBef>
            </a:pP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мероприятиях ГБУ ДО ЦППМСП Выборгского района с целью трансляции опыта успешного родителя ребенка с СДВГ </a:t>
            </a:r>
            <a:r>
              <a:rPr lang="ru-RU" sz="2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качестве спикера).</a:t>
            </a:r>
            <a:endParaRPr lang="ru-RU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4000" b="1" dirty="0" smtClean="0"/>
              <a:t>УСПЕШНЫЙ РОДИТЕЛЬ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690807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4343400" y="2332037"/>
            <a:ext cx="4504184" cy="2465115"/>
          </a:xfrm>
          <a:prstGeom prst="rect">
            <a:avLst/>
          </a:prstGeo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000" dirty="0" smtClean="0">
                <a:solidFill>
                  <a:srgbClr val="0070C0"/>
                </a:solidFill>
                <a:latin typeface="+mj-lt"/>
              </a:rPr>
              <a:t>     </a:t>
            </a:r>
            <a:r>
              <a:rPr lang="ru-RU" sz="2000" dirty="0" smtClean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Семейный клуб – это эффективная форма работы с детьми и родителями, учитывающая актуальные потребности семей и способствующая формированию активной жизненной позиции участников процесса, передаче опыта в воспитании детей.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81200"/>
            <a:ext cx="3505200" cy="3429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Клуб «Моя семья»</a:t>
            </a:r>
            <a:endParaRPr lang="ru-RU" sz="4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Программа «Успешный родитель»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4038600" cy="22736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060848"/>
            <a:ext cx="4038600" cy="227366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28035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722313" y="836712"/>
            <a:ext cx="7772400" cy="5832648"/>
          </a:xfrm>
        </p:spPr>
        <p:txBody>
          <a:bodyPr>
            <a:noAutofit/>
          </a:bodyPr>
          <a:lstStyle/>
          <a:p>
            <a:pPr algn="ctr"/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БЛАГОДАРИМ </a:t>
            </a:r>
            <a:endParaRPr lang="ru-RU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 ВНИМАНИЕ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Кафедра педагогики семьи Санкт-Петербургской академии постдипломного педагогического образования</a:t>
            </a:r>
          </a:p>
          <a:p>
            <a:pPr algn="ctr"/>
            <a:r>
              <a:rPr lang="ru-RU" alt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Контакты: 191002, Санкт-Петербург, ул. Ломоносова 11-13, Ауд. 228 </a:t>
            </a:r>
            <a:endParaRPr lang="ru-RU" altLang="ru-RU" sz="18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812) </a:t>
            </a:r>
            <a:r>
              <a:rPr lang="ru-RU" alt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409-82-60; </a:t>
            </a:r>
          </a:p>
          <a:p>
            <a:pPr algn="ctr"/>
            <a:r>
              <a:rPr lang="ru-RU" alt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alt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ps_appo@mail.ru</a:t>
            </a:r>
            <a:r>
              <a:rPr lang="ru-RU" altLang="ru-RU" sz="1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ГБУ ДО ЦППМСП Выборгского района Санкт-Петербурга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Костромской проспект, дом </a:t>
            </a:r>
            <a:r>
              <a:rPr lang="ru-RU" altLang="ru-RU" sz="1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(812) 553-18-75</a:t>
            </a:r>
          </a:p>
          <a:p>
            <a:pPr lvl="1"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70C0"/>
                </a:solidFill>
                <a:cs typeface="Times New Roman" pitchFamily="18" charset="0"/>
              </a:rPr>
              <a:t>http://www.</a:t>
            </a:r>
            <a:r>
              <a:rPr lang="ru-RU" b="1" dirty="0" err="1">
                <a:solidFill>
                  <a:srgbClr val="0070C0"/>
                </a:solidFill>
                <a:cs typeface="Times New Roman" pitchFamily="18" charset="0"/>
              </a:rPr>
              <a:t>цппмсп-выборгский.рф</a:t>
            </a:r>
            <a:r>
              <a:rPr lang="ru-RU" b="1" dirty="0">
                <a:solidFill>
                  <a:srgbClr val="0070C0"/>
                </a:solidFill>
                <a:cs typeface="Times New Roman" pitchFamily="18" charset="0"/>
              </a:rPr>
              <a:t>/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8" descr="h_92235"/>
          <p:cNvPicPr>
            <a:picLocks noChangeAspect="1" noChangeArrowheads="1"/>
          </p:cNvPicPr>
          <p:nvPr/>
        </p:nvPicPr>
        <p:blipFill>
          <a:blip r:embed="rId3">
            <a:lum bright="3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620689"/>
            <a:ext cx="2050505" cy="1158988"/>
          </a:xfrm>
          <a:prstGeom prst="rect">
            <a:avLst/>
          </a:prstGeom>
          <a:noFill/>
          <a:ln w="76200" cmpd="tri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Без названия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467544" y="620688"/>
            <a:ext cx="1584176" cy="1060469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322987" y="-377026"/>
            <a:ext cx="4498026" cy="754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7A7A7A"/>
                </a:solidFill>
                <a:effectLst/>
                <a:latin typeface="Roboto"/>
              </a:rPr>
              <a:t>Контакты: 191002, Санкт-Петербург, ул. Ломоносова 11-13, Ауд. 228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ru-RU" altLang="ru-RU" sz="1100" b="0" i="1" u="none" strike="noStrike" cap="none" normalizeH="0" baseline="0" dirty="0" smtClean="0">
                <a:ln>
                  <a:noFill/>
                </a:ln>
                <a:solidFill>
                  <a:srgbClr val="0274BE"/>
                </a:solidFill>
                <a:effectLst/>
                <a:latin typeface="Roboto"/>
                <a:hlinkClick r:id="rId2"/>
              </a:rPr>
              <a:t>  </a:t>
            </a:r>
            <a:r>
              <a:rPr kumimoji="0" lang="ru-RU" altLang="ru-RU" sz="1900" b="0" i="0" u="none" strike="noStrike" cap="none" normalizeH="0" baseline="0" dirty="0" smtClean="0">
                <a:ln>
                  <a:noFill/>
                </a:ln>
                <a:solidFill>
                  <a:srgbClr val="0274BE"/>
                </a:solidFill>
                <a:effectLst/>
                <a:latin typeface="Roboto"/>
              </a:rPr>
              <a:t> </a:t>
            </a:r>
            <a:endParaRPr kumimoji="0" lang="ru-RU" altLang="ru-RU" sz="1100" b="0" i="1" u="none" strike="noStrike" cap="none" normalizeH="0" baseline="0" dirty="0" smtClean="0">
              <a:ln>
                <a:noFill/>
              </a:ln>
              <a:solidFill>
                <a:srgbClr val="0274BE"/>
              </a:solidFill>
              <a:effectLst/>
              <a:latin typeface="Roboto"/>
            </a:endParaRPr>
          </a:p>
        </p:txBody>
      </p:sp>
      <p:sp>
        <p:nvSpPr>
          <p:cNvPr id="5" name="AutoShape 2" descr="☎"/>
          <p:cNvSpPr>
            <a:spLocks noChangeAspect="1" noChangeArrowheads="1"/>
          </p:cNvSpPr>
          <p:nvPr/>
        </p:nvSpPr>
        <p:spPr bwMode="auto">
          <a:xfrm>
            <a:off x="3500438" y="-20478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3" descr="📧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3938588" y="84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81" y="4221088"/>
            <a:ext cx="504207" cy="36594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3033" y="6021288"/>
            <a:ext cx="506012" cy="37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503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836</Words>
  <Application>Microsoft Office PowerPoint</Application>
  <PresentationFormat>Экран (4:3)</PresentationFormat>
  <Paragraphs>134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РЕЗУЛЬТАТЫ АПРОБАЦИИ СИСТЕМЫ КОМПЛЕКСНЫХ МЕРОПРИЯТИЙ  ПО ФОРМИРОВАНИЮ ОТВЕТСТВЕННОГО РОДИТЕЛЬСТВА  «ОТ ИНФОРМИРОВАННОГО РОДИТЕЛЯ  К УСПЕШНОМУ РОДИТЕЛЮ ДЕТЕЙ С СДВГ»</vt:lpstr>
      <vt:lpstr>ЭТАПЫ ФОРМИРОВАНИЯ РОДИТЕЛЬСКОЙ КОМПЕТЕНТНОСТИ ПРИ СДВГ У ДЕТЕЙ </vt:lpstr>
      <vt:lpstr>НЕИНФОРМИРОВАНЫЙ РОДИТЕЛЬ</vt:lpstr>
      <vt:lpstr>Информационное обеспечение</vt:lpstr>
      <vt:lpstr>ИНФОРМИРОВАНЫЙ РОДИТЕЛЬ</vt:lpstr>
      <vt:lpstr>Интернет-ресурсы для родителей http://www.цппмсп-выборгский.рф/</vt:lpstr>
      <vt:lpstr> Продукт ОЭР 2019: Практические рекомендации  для родителей по организации взаимодействия  с детьми  с  СДВГ 7-14 лет  </vt:lpstr>
      <vt:lpstr>ПРОСВЕЩЕНЫЙ РОДИТЕЛЬ</vt:lpstr>
      <vt:lpstr>Информационные проекты (циклы занятий) для родителей в рамках клуба «Моя семья»: </vt:lpstr>
      <vt:lpstr>КОМПЕТЕНТНЫЙ РОДИТЕЛЬ</vt:lpstr>
      <vt:lpstr>Алгоритм включения родителей ребенка с СДВГ в комплексное сопровождение  на базе ГБУ ДО ЦППМСП Выборгского района</vt:lpstr>
      <vt:lpstr>Информационный буклет о медицинских аспектах преодоления СДВГ у ребенка </vt:lpstr>
      <vt:lpstr>Литература для самообразования  в сфере родительства:</vt:lpstr>
      <vt:lpstr>УСПЕШНЫЙ РОДИТЕЛЬ</vt:lpstr>
      <vt:lpstr>Клуб «Моя семья»</vt:lpstr>
      <vt:lpstr>Программа «Успешный родитель»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 Windows</cp:lastModifiedBy>
  <cp:revision>79</cp:revision>
  <dcterms:created xsi:type="dcterms:W3CDTF">2019-11-14T16:10:16Z</dcterms:created>
  <dcterms:modified xsi:type="dcterms:W3CDTF">2019-11-27T08:46:30Z</dcterms:modified>
</cp:coreProperties>
</file>