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14" r:id="rId2"/>
    <p:sldMasterId id="2147484112" r:id="rId3"/>
    <p:sldMasterId id="2147487866" r:id="rId4"/>
    <p:sldMasterId id="2147488024" r:id="rId5"/>
    <p:sldMasterId id="2147488050" r:id="rId6"/>
    <p:sldMasterId id="2147488063" r:id="rId7"/>
    <p:sldMasterId id="2147489937" r:id="rId8"/>
  </p:sldMasterIdLst>
  <p:notesMasterIdLst>
    <p:notesMasterId r:id="rId49"/>
  </p:notesMasterIdLst>
  <p:handoutMasterIdLst>
    <p:handoutMasterId r:id="rId50"/>
  </p:handoutMasterIdLst>
  <p:sldIdLst>
    <p:sldId id="565" r:id="rId9"/>
    <p:sldId id="535" r:id="rId10"/>
    <p:sldId id="532" r:id="rId11"/>
    <p:sldId id="533" r:id="rId12"/>
    <p:sldId id="534" r:id="rId13"/>
    <p:sldId id="480" r:id="rId14"/>
    <p:sldId id="536" r:id="rId15"/>
    <p:sldId id="539" r:id="rId16"/>
    <p:sldId id="540" r:id="rId17"/>
    <p:sldId id="566" r:id="rId18"/>
    <p:sldId id="567" r:id="rId19"/>
    <p:sldId id="559" r:id="rId20"/>
    <p:sldId id="541" r:id="rId21"/>
    <p:sldId id="561" r:id="rId22"/>
    <p:sldId id="562" r:id="rId23"/>
    <p:sldId id="563" r:id="rId24"/>
    <p:sldId id="564" r:id="rId25"/>
    <p:sldId id="568" r:id="rId26"/>
    <p:sldId id="570" r:id="rId27"/>
    <p:sldId id="569" r:id="rId28"/>
    <p:sldId id="574" r:id="rId29"/>
    <p:sldId id="556" r:id="rId30"/>
    <p:sldId id="548" r:id="rId31"/>
    <p:sldId id="554" r:id="rId32"/>
    <p:sldId id="557" r:id="rId33"/>
    <p:sldId id="555" r:id="rId34"/>
    <p:sldId id="558" r:id="rId35"/>
    <p:sldId id="560" r:id="rId36"/>
    <p:sldId id="551" r:id="rId37"/>
    <p:sldId id="576" r:id="rId38"/>
    <p:sldId id="582" r:id="rId39"/>
    <p:sldId id="587" r:id="rId40"/>
    <p:sldId id="552" r:id="rId41"/>
    <p:sldId id="581" r:id="rId42"/>
    <p:sldId id="588" r:id="rId43"/>
    <p:sldId id="586" r:id="rId44"/>
    <p:sldId id="578" r:id="rId45"/>
    <p:sldId id="577" r:id="rId46"/>
    <p:sldId id="575" r:id="rId47"/>
    <p:sldId id="528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00"/>
    <a:srgbClr val="F2DCDB"/>
    <a:srgbClr val="FFFFFF"/>
    <a:srgbClr val="000000"/>
    <a:srgbClr val="F2F2F2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8387" autoAdjust="0"/>
  </p:normalViewPr>
  <p:slideViewPr>
    <p:cSldViewPr>
      <p:cViewPr>
        <p:scale>
          <a:sx n="80" d="100"/>
          <a:sy n="80" d="100"/>
        </p:scale>
        <p:origin x="870" y="6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832"/>
    </p:cViewPr>
  </p:sorterViewPr>
  <p:notesViewPr>
    <p:cSldViewPr>
      <p:cViewPr>
        <p:scale>
          <a:sx n="80" d="100"/>
          <a:sy n="80" d="100"/>
        </p:scale>
        <p:origin x="-1206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notesMaster" Target="notesMasters/notesMaster1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A02CF3-A31D-44D8-800E-CFDA895EC6C9}" type="doc">
      <dgm:prSet loTypeId="urn:microsoft.com/office/officeart/2005/8/layout/cycle7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B0FD68-A88A-4C3D-B82E-040E89DDF1AB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ru-RU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Семья</a:t>
          </a:r>
          <a:endParaRPr lang="ru-RU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endParaRPr lang="ru-RU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3DA603-CFB9-4C87-975F-4C3E4232A9D0}" type="parTrans" cxnId="{92EA1627-4C29-45D8-8CF3-DDF3D8E9C287}">
      <dgm:prSet/>
      <dgm:spPr/>
      <dgm:t>
        <a:bodyPr/>
        <a:lstStyle/>
        <a:p>
          <a:endParaRPr lang="en-US"/>
        </a:p>
      </dgm:t>
    </dgm:pt>
    <dgm:pt modelId="{43B37FBD-61C8-4BD2-AF3C-530A2DAC0D9C}" type="sibTrans" cxnId="{92EA1627-4C29-45D8-8CF3-DDF3D8E9C28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00F654A-B171-41ED-A504-A844C1B9A7C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Медицина </a:t>
          </a:r>
          <a:endParaRPr lang="en-US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DF0AA83-C945-4EBE-AC04-E8AB41886131}" type="parTrans" cxnId="{DBF1E1E2-610B-4411-9A8F-14D5EAD0B274}">
      <dgm:prSet/>
      <dgm:spPr/>
      <dgm:t>
        <a:bodyPr/>
        <a:lstStyle/>
        <a:p>
          <a:endParaRPr lang="en-US"/>
        </a:p>
      </dgm:t>
    </dgm:pt>
    <dgm:pt modelId="{8C66D210-1BA4-4BEE-ABD1-6493A3D7CFF8}" type="sibTrans" cxnId="{DBF1E1E2-610B-4411-9A8F-14D5EAD0B274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BB07ADA-2A11-459D-BDCD-7CB6B5C40855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Школа </a:t>
          </a:r>
          <a:endParaRPr lang="en-US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6AA46E-7AFF-446E-871C-9457BA3A074B}" type="parTrans" cxnId="{FA0D890F-1CE6-4F3D-B564-61A3DFED4D8E}">
      <dgm:prSet/>
      <dgm:spPr/>
      <dgm:t>
        <a:bodyPr/>
        <a:lstStyle/>
        <a:p>
          <a:endParaRPr lang="en-US"/>
        </a:p>
      </dgm:t>
    </dgm:pt>
    <dgm:pt modelId="{94CA837C-D9D0-436C-99A9-650C32627F67}" type="sibTrans" cxnId="{FA0D890F-1CE6-4F3D-B564-61A3DFED4D8E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9873019-C881-44DA-A303-471785ED06E4}">
      <dgm:prSet/>
      <dgm:spPr/>
      <dgm:t>
        <a:bodyPr/>
        <a:lstStyle/>
        <a:p>
          <a:r>
            <a:rPr lang="ru-RU" dirty="0" smtClean="0"/>
            <a:t>Психологическое сопровождение</a:t>
          </a:r>
          <a:endParaRPr lang="ru-RU" dirty="0"/>
        </a:p>
      </dgm:t>
    </dgm:pt>
    <dgm:pt modelId="{4E55ABB3-7032-4A81-96C3-69BB7F7B921B}" type="parTrans" cxnId="{EA38FCF3-635A-45D8-9EB0-23ECC1D625D0}">
      <dgm:prSet/>
      <dgm:spPr/>
      <dgm:t>
        <a:bodyPr/>
        <a:lstStyle/>
        <a:p>
          <a:endParaRPr lang="ru-RU"/>
        </a:p>
      </dgm:t>
    </dgm:pt>
    <dgm:pt modelId="{1755032F-CE9D-4B66-95E9-AD28EFD0F807}" type="sibTrans" cxnId="{EA38FCF3-635A-45D8-9EB0-23ECC1D625D0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169AA2D-9415-4D41-9CDA-894CB2B171DB}" type="pres">
      <dgm:prSet presAssocID="{4FA02CF3-A31D-44D8-800E-CFDA895EC6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3832A6-76CF-45FB-A8AC-3FF98E8FBE33}" type="pres">
      <dgm:prSet presAssocID="{CAB0FD68-A88A-4C3D-B82E-040E89DDF1AB}" presName="node" presStyleLbl="node1" presStyleIdx="0" presStyleCnt="4" custRadScaleRad="100109" custRadScaleInc="20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A8E4B1-01E2-49AE-ABCE-60EB8E9FDD4F}" type="pres">
      <dgm:prSet presAssocID="{43B37FBD-61C8-4BD2-AF3C-530A2DAC0D9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75AC8B8B-4FDF-49A5-86C4-88B887EF83C9}" type="pres">
      <dgm:prSet presAssocID="{43B37FBD-61C8-4BD2-AF3C-530A2DAC0D9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2AE9E6CA-B2D3-4AC1-9596-1F8C149B5C4E}" type="pres">
      <dgm:prSet presAssocID="{B00F654A-B171-41ED-A504-A844C1B9A7C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9FAC23-F1E1-4B8B-BF34-527175D430AD}" type="pres">
      <dgm:prSet presAssocID="{8C66D210-1BA4-4BEE-ABD1-6493A3D7CFF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16A4579-8FDE-48A5-A264-3DAA6D2E667B}" type="pres">
      <dgm:prSet presAssocID="{8C66D210-1BA4-4BEE-ABD1-6493A3D7CFF8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3BF23629-66C0-42D8-9F85-07290BB25999}" type="pres">
      <dgm:prSet presAssocID="{8BB07ADA-2A11-459D-BDCD-7CB6B5C4085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DF141B-E985-4DA6-BBA7-A7F10339F9F0}" type="pres">
      <dgm:prSet presAssocID="{94CA837C-D9D0-436C-99A9-650C32627F67}" presName="sibTrans" presStyleLbl="sibTrans2D1" presStyleIdx="2" presStyleCnt="4"/>
      <dgm:spPr/>
      <dgm:t>
        <a:bodyPr/>
        <a:lstStyle/>
        <a:p>
          <a:endParaRPr lang="en-US"/>
        </a:p>
      </dgm:t>
    </dgm:pt>
    <dgm:pt modelId="{76B4EE1A-898D-4017-B7ED-020C16E06318}" type="pres">
      <dgm:prSet presAssocID="{94CA837C-D9D0-436C-99A9-650C32627F67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84CCD6EF-7F8C-4105-9D53-0BBFA153B8CD}" type="pres">
      <dgm:prSet presAssocID="{B9873019-C881-44DA-A303-471785ED06E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9AD8FA-AC75-4890-B138-2C335106BD14}" type="pres">
      <dgm:prSet presAssocID="{1755032F-CE9D-4B66-95E9-AD28EFD0F807}" presName="sibTrans" presStyleLbl="sibTrans2D1" presStyleIdx="3" presStyleCnt="4"/>
      <dgm:spPr/>
      <dgm:t>
        <a:bodyPr/>
        <a:lstStyle/>
        <a:p>
          <a:endParaRPr lang="ru-RU"/>
        </a:p>
      </dgm:t>
    </dgm:pt>
    <dgm:pt modelId="{D300AF26-8AEA-4254-ACEA-24697387810A}" type="pres">
      <dgm:prSet presAssocID="{1755032F-CE9D-4B66-95E9-AD28EFD0F807}" presName="connectorText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DD1A072C-117D-45CE-A05F-6BE7EBAA92B0}" type="presOf" srcId="{43B37FBD-61C8-4BD2-AF3C-530A2DAC0D9C}" destId="{75AC8B8B-4FDF-49A5-86C4-88B887EF83C9}" srcOrd="1" destOrd="0" presId="urn:microsoft.com/office/officeart/2005/8/layout/cycle7"/>
    <dgm:cxn modelId="{536FCEF6-C448-4FE8-BB04-B94EC3B1AA2A}" type="presOf" srcId="{CAB0FD68-A88A-4C3D-B82E-040E89DDF1AB}" destId="{2C3832A6-76CF-45FB-A8AC-3FF98E8FBE33}" srcOrd="0" destOrd="0" presId="urn:microsoft.com/office/officeart/2005/8/layout/cycle7"/>
    <dgm:cxn modelId="{569BA005-42AE-48EA-BFB4-9A155C6273B3}" type="presOf" srcId="{1755032F-CE9D-4B66-95E9-AD28EFD0F807}" destId="{299AD8FA-AC75-4890-B138-2C335106BD14}" srcOrd="0" destOrd="0" presId="urn:microsoft.com/office/officeart/2005/8/layout/cycle7"/>
    <dgm:cxn modelId="{FDD84C1D-987E-4696-A681-4DD340CBAF37}" type="presOf" srcId="{8BB07ADA-2A11-459D-BDCD-7CB6B5C40855}" destId="{3BF23629-66C0-42D8-9F85-07290BB25999}" srcOrd="0" destOrd="0" presId="urn:microsoft.com/office/officeart/2005/8/layout/cycle7"/>
    <dgm:cxn modelId="{308994B8-5A06-4EC1-B462-2B4149FABA42}" type="presOf" srcId="{4FA02CF3-A31D-44D8-800E-CFDA895EC6C9}" destId="{9169AA2D-9415-4D41-9CDA-894CB2B171DB}" srcOrd="0" destOrd="0" presId="urn:microsoft.com/office/officeart/2005/8/layout/cycle7"/>
    <dgm:cxn modelId="{1C3DB057-08D3-4163-81C6-6227BD6E1D80}" type="presOf" srcId="{B00F654A-B171-41ED-A504-A844C1B9A7CC}" destId="{2AE9E6CA-B2D3-4AC1-9596-1F8C149B5C4E}" srcOrd="0" destOrd="0" presId="urn:microsoft.com/office/officeart/2005/8/layout/cycle7"/>
    <dgm:cxn modelId="{9F8EAFA7-3848-46EF-A8E9-A523360F6CEA}" type="presOf" srcId="{B9873019-C881-44DA-A303-471785ED06E4}" destId="{84CCD6EF-7F8C-4105-9D53-0BBFA153B8CD}" srcOrd="0" destOrd="0" presId="urn:microsoft.com/office/officeart/2005/8/layout/cycle7"/>
    <dgm:cxn modelId="{7DC43FE6-A4F1-4D40-8889-C2A5E1F907F5}" type="presOf" srcId="{8C66D210-1BA4-4BEE-ABD1-6493A3D7CFF8}" destId="{489FAC23-F1E1-4B8B-BF34-527175D430AD}" srcOrd="0" destOrd="0" presId="urn:microsoft.com/office/officeart/2005/8/layout/cycle7"/>
    <dgm:cxn modelId="{DBF1E1E2-610B-4411-9A8F-14D5EAD0B274}" srcId="{4FA02CF3-A31D-44D8-800E-CFDA895EC6C9}" destId="{B00F654A-B171-41ED-A504-A844C1B9A7CC}" srcOrd="1" destOrd="0" parTransId="{8DF0AA83-C945-4EBE-AC04-E8AB41886131}" sibTransId="{8C66D210-1BA4-4BEE-ABD1-6493A3D7CFF8}"/>
    <dgm:cxn modelId="{92EA1627-4C29-45D8-8CF3-DDF3D8E9C287}" srcId="{4FA02CF3-A31D-44D8-800E-CFDA895EC6C9}" destId="{CAB0FD68-A88A-4C3D-B82E-040E89DDF1AB}" srcOrd="0" destOrd="0" parTransId="{FA3DA603-CFB9-4C87-975F-4C3E4232A9D0}" sibTransId="{43B37FBD-61C8-4BD2-AF3C-530A2DAC0D9C}"/>
    <dgm:cxn modelId="{F71EE794-5E18-44A8-A6F3-41DACAD550CE}" type="presOf" srcId="{94CA837C-D9D0-436C-99A9-650C32627F67}" destId="{76B4EE1A-898D-4017-B7ED-020C16E06318}" srcOrd="1" destOrd="0" presId="urn:microsoft.com/office/officeart/2005/8/layout/cycle7"/>
    <dgm:cxn modelId="{EA38FCF3-635A-45D8-9EB0-23ECC1D625D0}" srcId="{4FA02CF3-A31D-44D8-800E-CFDA895EC6C9}" destId="{B9873019-C881-44DA-A303-471785ED06E4}" srcOrd="3" destOrd="0" parTransId="{4E55ABB3-7032-4A81-96C3-69BB7F7B921B}" sibTransId="{1755032F-CE9D-4B66-95E9-AD28EFD0F807}"/>
    <dgm:cxn modelId="{FA0D890F-1CE6-4F3D-B564-61A3DFED4D8E}" srcId="{4FA02CF3-A31D-44D8-800E-CFDA895EC6C9}" destId="{8BB07ADA-2A11-459D-BDCD-7CB6B5C40855}" srcOrd="2" destOrd="0" parTransId="{066AA46E-7AFF-446E-871C-9457BA3A074B}" sibTransId="{94CA837C-D9D0-436C-99A9-650C32627F67}"/>
    <dgm:cxn modelId="{25CFFE08-4914-48B5-930C-08A399AD782B}" type="presOf" srcId="{1755032F-CE9D-4B66-95E9-AD28EFD0F807}" destId="{D300AF26-8AEA-4254-ACEA-24697387810A}" srcOrd="1" destOrd="0" presId="urn:microsoft.com/office/officeart/2005/8/layout/cycle7"/>
    <dgm:cxn modelId="{04BF1A7F-3069-4DC4-B0DA-A40B9B2E30FC}" type="presOf" srcId="{94CA837C-D9D0-436C-99A9-650C32627F67}" destId="{B8DF141B-E985-4DA6-BBA7-A7F10339F9F0}" srcOrd="0" destOrd="0" presId="urn:microsoft.com/office/officeart/2005/8/layout/cycle7"/>
    <dgm:cxn modelId="{D66E5B75-59D7-4164-A6B3-794B0135AD2E}" type="presOf" srcId="{43B37FBD-61C8-4BD2-AF3C-530A2DAC0D9C}" destId="{24A8E4B1-01E2-49AE-ABCE-60EB8E9FDD4F}" srcOrd="0" destOrd="0" presId="urn:microsoft.com/office/officeart/2005/8/layout/cycle7"/>
    <dgm:cxn modelId="{1197802B-13D3-430D-A0B5-DCF229CE6557}" type="presOf" srcId="{8C66D210-1BA4-4BEE-ABD1-6493A3D7CFF8}" destId="{516A4579-8FDE-48A5-A264-3DAA6D2E667B}" srcOrd="1" destOrd="0" presId="urn:microsoft.com/office/officeart/2005/8/layout/cycle7"/>
    <dgm:cxn modelId="{0192F06B-0E9B-493C-B5AA-4C409B7E74DF}" type="presParOf" srcId="{9169AA2D-9415-4D41-9CDA-894CB2B171DB}" destId="{2C3832A6-76CF-45FB-A8AC-3FF98E8FBE33}" srcOrd="0" destOrd="0" presId="urn:microsoft.com/office/officeart/2005/8/layout/cycle7"/>
    <dgm:cxn modelId="{18C44CFE-851D-47EB-BD5C-D249B0ECF500}" type="presParOf" srcId="{9169AA2D-9415-4D41-9CDA-894CB2B171DB}" destId="{24A8E4B1-01E2-49AE-ABCE-60EB8E9FDD4F}" srcOrd="1" destOrd="0" presId="urn:microsoft.com/office/officeart/2005/8/layout/cycle7"/>
    <dgm:cxn modelId="{997516F1-8B99-497C-9FE0-419A77708012}" type="presParOf" srcId="{24A8E4B1-01E2-49AE-ABCE-60EB8E9FDD4F}" destId="{75AC8B8B-4FDF-49A5-86C4-88B887EF83C9}" srcOrd="0" destOrd="0" presId="urn:microsoft.com/office/officeart/2005/8/layout/cycle7"/>
    <dgm:cxn modelId="{41A4FECF-C34E-4C3A-BB2C-B58CDC4BC6E9}" type="presParOf" srcId="{9169AA2D-9415-4D41-9CDA-894CB2B171DB}" destId="{2AE9E6CA-B2D3-4AC1-9596-1F8C149B5C4E}" srcOrd="2" destOrd="0" presId="urn:microsoft.com/office/officeart/2005/8/layout/cycle7"/>
    <dgm:cxn modelId="{E7EE8718-177A-4FC6-83D1-1A48D80AB49E}" type="presParOf" srcId="{9169AA2D-9415-4D41-9CDA-894CB2B171DB}" destId="{489FAC23-F1E1-4B8B-BF34-527175D430AD}" srcOrd="3" destOrd="0" presId="urn:microsoft.com/office/officeart/2005/8/layout/cycle7"/>
    <dgm:cxn modelId="{9EB0E298-2FD5-4CAF-8B0B-291A47201CBA}" type="presParOf" srcId="{489FAC23-F1E1-4B8B-BF34-527175D430AD}" destId="{516A4579-8FDE-48A5-A264-3DAA6D2E667B}" srcOrd="0" destOrd="0" presId="urn:microsoft.com/office/officeart/2005/8/layout/cycle7"/>
    <dgm:cxn modelId="{25346D6E-3F64-4B83-B352-3AE7AC148437}" type="presParOf" srcId="{9169AA2D-9415-4D41-9CDA-894CB2B171DB}" destId="{3BF23629-66C0-42D8-9F85-07290BB25999}" srcOrd="4" destOrd="0" presId="urn:microsoft.com/office/officeart/2005/8/layout/cycle7"/>
    <dgm:cxn modelId="{1367E89B-F251-414B-9B6F-1A1C765F249F}" type="presParOf" srcId="{9169AA2D-9415-4D41-9CDA-894CB2B171DB}" destId="{B8DF141B-E985-4DA6-BBA7-A7F10339F9F0}" srcOrd="5" destOrd="0" presId="urn:microsoft.com/office/officeart/2005/8/layout/cycle7"/>
    <dgm:cxn modelId="{5E2ED526-79A9-4B38-A747-752F1839A09A}" type="presParOf" srcId="{B8DF141B-E985-4DA6-BBA7-A7F10339F9F0}" destId="{76B4EE1A-898D-4017-B7ED-020C16E06318}" srcOrd="0" destOrd="0" presId="urn:microsoft.com/office/officeart/2005/8/layout/cycle7"/>
    <dgm:cxn modelId="{54B8FE92-58C5-4A75-841C-76B73B4C69A0}" type="presParOf" srcId="{9169AA2D-9415-4D41-9CDA-894CB2B171DB}" destId="{84CCD6EF-7F8C-4105-9D53-0BBFA153B8CD}" srcOrd="6" destOrd="0" presId="urn:microsoft.com/office/officeart/2005/8/layout/cycle7"/>
    <dgm:cxn modelId="{01C6DB2D-751F-4B3A-B0C1-04A03E88451B}" type="presParOf" srcId="{9169AA2D-9415-4D41-9CDA-894CB2B171DB}" destId="{299AD8FA-AC75-4890-B138-2C335106BD14}" srcOrd="7" destOrd="0" presId="urn:microsoft.com/office/officeart/2005/8/layout/cycle7"/>
    <dgm:cxn modelId="{E39157AD-01E3-4B3B-BE73-78C04F228570}" type="presParOf" srcId="{299AD8FA-AC75-4890-B138-2C335106BD14}" destId="{D300AF26-8AEA-4254-ACEA-24697387810A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A02CF3-A31D-44D8-800E-CFDA895EC6C9}" type="doc">
      <dgm:prSet loTypeId="urn:microsoft.com/office/officeart/2005/8/layout/cycle7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B0FD68-A88A-4C3D-B82E-040E89DDF1AB}">
      <dgm:prSet phldrT="[Text]"/>
      <dgm:spPr>
        <a:ln>
          <a:solidFill>
            <a:schemeClr val="tx1"/>
          </a:solidFill>
        </a:ln>
      </dgm:spPr>
      <dgm:t>
        <a:bodyPr/>
        <a:lstStyle/>
        <a:p>
          <a:pPr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Семья:</a:t>
          </a:r>
        </a:p>
        <a:p>
          <a:pPr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Формирование  и поддержание правил</a:t>
          </a:r>
        </a:p>
        <a:p>
          <a:pPr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Введение системы поощрений и наказаний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Обсуждение действий</a:t>
          </a:r>
        </a:p>
        <a:p>
          <a:pPr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Знакомство и использование технологии поэтапного формирования  </a:t>
          </a:r>
          <a:r>
            <a:rPr lang="ru-RU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саморегуляции</a:t>
          </a: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у детей</a:t>
          </a:r>
          <a:b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 выполнении домашних заданий </a:t>
          </a:r>
        </a:p>
        <a:p>
          <a:pPr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-Знакомство и использование  </a:t>
          </a:r>
          <a:r>
            <a:rPr lang="ru-RU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здоровьесберегающих</a:t>
          </a: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технологий</a:t>
          </a:r>
          <a:b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семье. Использование «комплекса упражнений» разработанного специалистами ГБУ ДО ЦППМСП Выборгского района СПб</a:t>
          </a:r>
        </a:p>
        <a:p>
          <a:pPr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Непрерывное самообразование в сфере </a:t>
          </a:r>
          <a:r>
            <a:rPr lang="ru-RU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родительства</a:t>
          </a: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pPr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3DA603-CFB9-4C87-975F-4C3E4232A9D0}" type="parTrans" cxnId="{92EA1627-4C29-45D8-8CF3-DDF3D8E9C287}">
      <dgm:prSet/>
      <dgm:spPr/>
      <dgm:t>
        <a:bodyPr/>
        <a:lstStyle/>
        <a:p>
          <a:endParaRPr lang="en-US"/>
        </a:p>
      </dgm:t>
    </dgm:pt>
    <dgm:pt modelId="{43B37FBD-61C8-4BD2-AF3C-530A2DAC0D9C}" type="sibTrans" cxnId="{92EA1627-4C29-45D8-8CF3-DDF3D8E9C28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169AA2D-9415-4D41-9CDA-894CB2B171DB}" type="pres">
      <dgm:prSet presAssocID="{4FA02CF3-A31D-44D8-800E-CFDA895EC6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3832A6-76CF-45FB-A8AC-3FF98E8FBE33}" type="pres">
      <dgm:prSet presAssocID="{CAB0FD68-A88A-4C3D-B82E-040E89DDF1AB}" presName="node" presStyleLbl="node1" presStyleIdx="0" presStyleCnt="1" custScaleY="131849" custRadScaleRad="108740" custRadScaleInc="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083683-E19A-4237-822D-3A382F7C3D1B}" type="presOf" srcId="{CAB0FD68-A88A-4C3D-B82E-040E89DDF1AB}" destId="{2C3832A6-76CF-45FB-A8AC-3FF98E8FBE33}" srcOrd="0" destOrd="0" presId="urn:microsoft.com/office/officeart/2005/8/layout/cycle7"/>
    <dgm:cxn modelId="{8D40DE6F-9FA9-4C5D-B3E0-EDA4A2CD8D8C}" type="presOf" srcId="{4FA02CF3-A31D-44D8-800E-CFDA895EC6C9}" destId="{9169AA2D-9415-4D41-9CDA-894CB2B171DB}" srcOrd="0" destOrd="0" presId="urn:microsoft.com/office/officeart/2005/8/layout/cycle7"/>
    <dgm:cxn modelId="{92EA1627-4C29-45D8-8CF3-DDF3D8E9C287}" srcId="{4FA02CF3-A31D-44D8-800E-CFDA895EC6C9}" destId="{CAB0FD68-A88A-4C3D-B82E-040E89DDF1AB}" srcOrd="0" destOrd="0" parTransId="{FA3DA603-CFB9-4C87-975F-4C3E4232A9D0}" sibTransId="{43B37FBD-61C8-4BD2-AF3C-530A2DAC0D9C}"/>
    <dgm:cxn modelId="{12497C59-8FB1-42D9-A5F9-310E0D8B6D34}" type="presParOf" srcId="{9169AA2D-9415-4D41-9CDA-894CB2B171DB}" destId="{2C3832A6-76CF-45FB-A8AC-3FF98E8FBE3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A02CF3-A31D-44D8-800E-CFDA895EC6C9}" type="doc">
      <dgm:prSet loTypeId="urn:microsoft.com/office/officeart/2005/8/layout/cycle7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0F654A-B171-41ED-A504-A844C1B9A7CC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Медицина:</a:t>
          </a:r>
        </a:p>
        <a:p>
          <a:r>
            <a: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Консультации родителей.</a:t>
          </a:r>
        </a:p>
        <a:p>
          <a:r>
            <a: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-Диагностика детей </a:t>
          </a:r>
          <a:r>
            <a:rPr lang="ru-RU" sz="32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(ЭЭГ).</a:t>
          </a:r>
          <a:endParaRPr lang="ru-RU" sz="3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ru-RU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-Терапия детей (медикаментозная и физиотерапевтическая, терапия БОС, водолечение и плавание).</a:t>
          </a:r>
          <a:endParaRPr lang="en-US" sz="3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DF0AA83-C945-4EBE-AC04-E8AB41886131}" type="parTrans" cxnId="{DBF1E1E2-610B-4411-9A8F-14D5EAD0B274}">
      <dgm:prSet/>
      <dgm:spPr/>
      <dgm:t>
        <a:bodyPr/>
        <a:lstStyle/>
        <a:p>
          <a:endParaRPr lang="en-US"/>
        </a:p>
      </dgm:t>
    </dgm:pt>
    <dgm:pt modelId="{8C66D210-1BA4-4BEE-ABD1-6493A3D7CFF8}" type="sibTrans" cxnId="{DBF1E1E2-610B-4411-9A8F-14D5EAD0B274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169AA2D-9415-4D41-9CDA-894CB2B171DB}" type="pres">
      <dgm:prSet presAssocID="{4FA02CF3-A31D-44D8-800E-CFDA895EC6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E9E6CA-B2D3-4AC1-9596-1F8C149B5C4E}" type="pres">
      <dgm:prSet presAssocID="{B00F654A-B171-41ED-A504-A844C1B9A7CC}" presName="node" presStyleLbl="node1" presStyleIdx="0" presStyleCnt="1" custRadScaleRad="105255" custRadScaleInc="-7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F1E1E2-610B-4411-9A8F-14D5EAD0B274}" srcId="{4FA02CF3-A31D-44D8-800E-CFDA895EC6C9}" destId="{B00F654A-B171-41ED-A504-A844C1B9A7CC}" srcOrd="0" destOrd="0" parTransId="{8DF0AA83-C945-4EBE-AC04-E8AB41886131}" sibTransId="{8C66D210-1BA4-4BEE-ABD1-6493A3D7CFF8}"/>
    <dgm:cxn modelId="{F52018DA-8FBE-44D4-B8D4-6EC8A53C96A2}" type="presOf" srcId="{4FA02CF3-A31D-44D8-800E-CFDA895EC6C9}" destId="{9169AA2D-9415-4D41-9CDA-894CB2B171DB}" srcOrd="0" destOrd="0" presId="urn:microsoft.com/office/officeart/2005/8/layout/cycle7"/>
    <dgm:cxn modelId="{1CE87931-5E2E-4F79-A751-605542589117}" type="presOf" srcId="{B00F654A-B171-41ED-A504-A844C1B9A7CC}" destId="{2AE9E6CA-B2D3-4AC1-9596-1F8C149B5C4E}" srcOrd="0" destOrd="0" presId="urn:microsoft.com/office/officeart/2005/8/layout/cycle7"/>
    <dgm:cxn modelId="{BA9BCBE8-77CA-4976-B05B-042229AC0C0F}" type="presParOf" srcId="{9169AA2D-9415-4D41-9CDA-894CB2B171DB}" destId="{2AE9E6CA-B2D3-4AC1-9596-1F8C149B5C4E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A02CF3-A31D-44D8-800E-CFDA895EC6C9}" type="doc">
      <dgm:prSet loTypeId="urn:microsoft.com/office/officeart/2005/8/layout/cycle7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B07ADA-2A11-459D-BDCD-7CB6B5C40855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2800" b="1" dirty="0" smtClean="0">
              <a:latin typeface="+mn-lt"/>
            </a:rPr>
            <a:t>Взаимодействие ГБУ ДО ЦППМСП и образовательных организаций по направлениям:</a:t>
          </a:r>
        </a:p>
        <a:p>
          <a:pPr algn="l"/>
          <a:r>
            <a:rPr lang="ru-RU" sz="2400" b="1" dirty="0" smtClean="0">
              <a:latin typeface="+mn-lt"/>
            </a:rPr>
            <a:t>-Совершенствование условий организации и осуществления образовательного процесса: </a:t>
          </a:r>
        </a:p>
        <a:p>
          <a:pPr algn="l"/>
          <a:r>
            <a:rPr lang="ru-RU" sz="2400" b="1" i="0" dirty="0" smtClean="0">
              <a:latin typeface="+mn-lt"/>
            </a:rPr>
            <a:t>-Разработка и реализация индивидуального образовательного маршрута (ИОМ/ ИОП).</a:t>
          </a:r>
        </a:p>
        <a:p>
          <a:pPr algn="l"/>
          <a:r>
            <a:rPr lang="ru-RU" sz="2400" b="1" i="0" dirty="0" smtClean="0">
              <a:latin typeface="+mn-lt"/>
            </a:rPr>
            <a:t>-Создание коррекционно-развивающей среды.</a:t>
          </a:r>
        </a:p>
        <a:p>
          <a:pPr algn="l"/>
          <a:r>
            <a:rPr lang="ru-RU" sz="2400" b="1" i="0" dirty="0" smtClean="0">
              <a:latin typeface="+mn-lt"/>
            </a:rPr>
            <a:t>-Повышение психологической компетентности  педагогов.</a:t>
          </a:r>
          <a:endParaRPr lang="en-US" sz="2400" b="1" i="0" dirty="0">
            <a:latin typeface="+mn-lt"/>
          </a:endParaRPr>
        </a:p>
      </dgm:t>
    </dgm:pt>
    <dgm:pt modelId="{066AA46E-7AFF-446E-871C-9457BA3A074B}" type="parTrans" cxnId="{FA0D890F-1CE6-4F3D-B564-61A3DFED4D8E}">
      <dgm:prSet/>
      <dgm:spPr/>
      <dgm:t>
        <a:bodyPr/>
        <a:lstStyle/>
        <a:p>
          <a:endParaRPr lang="en-US"/>
        </a:p>
      </dgm:t>
    </dgm:pt>
    <dgm:pt modelId="{94CA837C-D9D0-436C-99A9-650C32627F67}" type="sibTrans" cxnId="{FA0D890F-1CE6-4F3D-B564-61A3DFED4D8E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169AA2D-9415-4D41-9CDA-894CB2B171DB}" type="pres">
      <dgm:prSet presAssocID="{4FA02CF3-A31D-44D8-800E-CFDA895EC6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F23629-66C0-42D8-9F85-07290BB25999}" type="pres">
      <dgm:prSet presAssocID="{8BB07ADA-2A11-459D-BDCD-7CB6B5C40855}" presName="node" presStyleLbl="node1" presStyleIdx="0" presStyleCnt="1" custScaleY="113885" custRadScaleRad="108791" custRadScaleInc="27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571B29-2070-4AD3-8D13-1A395ECFB4BE}" type="presOf" srcId="{4FA02CF3-A31D-44D8-800E-CFDA895EC6C9}" destId="{9169AA2D-9415-4D41-9CDA-894CB2B171DB}" srcOrd="0" destOrd="0" presId="urn:microsoft.com/office/officeart/2005/8/layout/cycle7"/>
    <dgm:cxn modelId="{FA0D890F-1CE6-4F3D-B564-61A3DFED4D8E}" srcId="{4FA02CF3-A31D-44D8-800E-CFDA895EC6C9}" destId="{8BB07ADA-2A11-459D-BDCD-7CB6B5C40855}" srcOrd="0" destOrd="0" parTransId="{066AA46E-7AFF-446E-871C-9457BA3A074B}" sibTransId="{94CA837C-D9D0-436C-99A9-650C32627F67}"/>
    <dgm:cxn modelId="{E0E2025C-9091-4D98-984A-DF77B669B75C}" type="presOf" srcId="{8BB07ADA-2A11-459D-BDCD-7CB6B5C40855}" destId="{3BF23629-66C0-42D8-9F85-07290BB25999}" srcOrd="0" destOrd="0" presId="urn:microsoft.com/office/officeart/2005/8/layout/cycle7"/>
    <dgm:cxn modelId="{37B878D6-CF78-4A05-A49F-2CDDCE6D4D71}" type="presParOf" srcId="{9169AA2D-9415-4D41-9CDA-894CB2B171DB}" destId="{3BF23629-66C0-42D8-9F85-07290BB2599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A02CF3-A31D-44D8-800E-CFDA895EC6C9}" type="doc">
      <dgm:prSet loTypeId="urn:microsoft.com/office/officeart/2005/8/layout/cycle7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873019-C881-44DA-A303-471785ED06E4}">
      <dgm:prSet/>
      <dgm:spPr/>
      <dgm:t>
        <a:bodyPr/>
        <a:lstStyle/>
        <a:p>
          <a:pPr algn="ctr"/>
          <a:r>
            <a:rPr lang="ru-RU" dirty="0" smtClean="0"/>
            <a:t>Психологическое сопровождение ГБУ ДО ЦППМСП Выборгского района:</a:t>
          </a:r>
        </a:p>
        <a:p>
          <a:pPr algn="l"/>
          <a:r>
            <a:rPr lang="ru-RU" dirty="0" smtClean="0"/>
            <a:t>- Консультирование родителей.</a:t>
          </a:r>
        </a:p>
        <a:p>
          <a:pPr algn="l"/>
          <a:r>
            <a:rPr lang="ru-RU" dirty="0" smtClean="0"/>
            <a:t>- Повышение психолого-педагогической компетентности родителей и педагогов.</a:t>
          </a:r>
        </a:p>
        <a:p>
          <a:pPr algn="l"/>
          <a:r>
            <a:rPr lang="ru-RU" dirty="0" smtClean="0"/>
            <a:t>- Проекты «Школа успешного родителя» и «Клуб моя семья»</a:t>
          </a:r>
        </a:p>
        <a:p>
          <a:pPr algn="l"/>
          <a:r>
            <a:rPr lang="ru-RU" dirty="0" smtClean="0"/>
            <a:t>- Проведение коррекционно-развивающих занятий для детей.</a:t>
          </a:r>
        </a:p>
        <a:p>
          <a:pPr algn="l"/>
          <a:r>
            <a:rPr lang="ru-RU" dirty="0" smtClean="0"/>
            <a:t>-Обучение группы педагогов.</a:t>
          </a:r>
        </a:p>
        <a:p>
          <a:pPr algn="l"/>
          <a:r>
            <a:rPr lang="ru-RU" dirty="0" smtClean="0"/>
            <a:t>-Проведение </a:t>
          </a:r>
          <a:r>
            <a:rPr lang="ru-RU" dirty="0" err="1" smtClean="0"/>
            <a:t>балинтовской</a:t>
          </a:r>
          <a:r>
            <a:rPr lang="ru-RU" dirty="0" smtClean="0"/>
            <a:t> группы.</a:t>
          </a:r>
        </a:p>
        <a:p>
          <a:pPr algn="l"/>
          <a:r>
            <a:rPr lang="ru-RU" dirty="0" smtClean="0"/>
            <a:t>-Создание интернет ресурсов.</a:t>
          </a:r>
        </a:p>
        <a:p>
          <a:pPr algn="ctr"/>
          <a:endParaRPr lang="ru-RU" dirty="0"/>
        </a:p>
      </dgm:t>
    </dgm:pt>
    <dgm:pt modelId="{4E55ABB3-7032-4A81-96C3-69BB7F7B921B}" type="parTrans" cxnId="{EA38FCF3-635A-45D8-9EB0-23ECC1D625D0}">
      <dgm:prSet/>
      <dgm:spPr/>
      <dgm:t>
        <a:bodyPr/>
        <a:lstStyle/>
        <a:p>
          <a:endParaRPr lang="ru-RU"/>
        </a:p>
      </dgm:t>
    </dgm:pt>
    <dgm:pt modelId="{1755032F-CE9D-4B66-95E9-AD28EFD0F807}" type="sibTrans" cxnId="{EA38FCF3-635A-45D8-9EB0-23ECC1D625D0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169AA2D-9415-4D41-9CDA-894CB2B171DB}" type="pres">
      <dgm:prSet presAssocID="{4FA02CF3-A31D-44D8-800E-CFDA895EC6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CCD6EF-7F8C-4105-9D53-0BBFA153B8CD}" type="pres">
      <dgm:prSet presAssocID="{B9873019-C881-44DA-A303-471785ED06E4}" presName="node" presStyleLbl="node1" presStyleIdx="0" presStyleCnt="1" custScaleY="1138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38FCF3-635A-45D8-9EB0-23ECC1D625D0}" srcId="{4FA02CF3-A31D-44D8-800E-CFDA895EC6C9}" destId="{B9873019-C881-44DA-A303-471785ED06E4}" srcOrd="0" destOrd="0" parTransId="{4E55ABB3-7032-4A81-96C3-69BB7F7B921B}" sibTransId="{1755032F-CE9D-4B66-95E9-AD28EFD0F807}"/>
    <dgm:cxn modelId="{131CD3E2-23D5-468E-B977-996ACEF833C0}" type="presOf" srcId="{4FA02CF3-A31D-44D8-800E-CFDA895EC6C9}" destId="{9169AA2D-9415-4D41-9CDA-894CB2B171DB}" srcOrd="0" destOrd="0" presId="urn:microsoft.com/office/officeart/2005/8/layout/cycle7"/>
    <dgm:cxn modelId="{9C03D187-4ADF-4E7F-869E-61F69050A872}" type="presOf" srcId="{B9873019-C881-44DA-A303-471785ED06E4}" destId="{84CCD6EF-7F8C-4105-9D53-0BBFA153B8CD}" srcOrd="0" destOrd="0" presId="urn:microsoft.com/office/officeart/2005/8/layout/cycle7"/>
    <dgm:cxn modelId="{034CB00C-712B-4C61-9CCE-9625CFB87030}" type="presParOf" srcId="{9169AA2D-9415-4D41-9CDA-894CB2B171DB}" destId="{84CCD6EF-7F8C-4105-9D53-0BBFA153B8CD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832A6-76CF-45FB-A8AC-3FF98E8FBE33}">
      <dsp:nvSpPr>
        <dsp:cNvPr id="0" name=""/>
        <dsp:cNvSpPr/>
      </dsp:nvSpPr>
      <dsp:spPr>
        <a:xfrm>
          <a:off x="3276970" y="0"/>
          <a:ext cx="1992485" cy="99624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Семья</a:t>
          </a:r>
          <a:endParaRPr lang="ru-RU" sz="1600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16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06149" y="29179"/>
        <a:ext cx="1934127" cy="937884"/>
      </dsp:txXfrm>
    </dsp:sp>
    <dsp:sp modelId="{24A8E4B1-01E2-49AE-ABCE-60EB8E9FDD4F}">
      <dsp:nvSpPr>
        <dsp:cNvPr id="0" name=""/>
        <dsp:cNvSpPr/>
      </dsp:nvSpPr>
      <dsp:spPr>
        <a:xfrm rot="2730057">
          <a:off x="4698715" y="1282408"/>
          <a:ext cx="1033019" cy="348684"/>
        </a:xfrm>
        <a:prstGeom prst="left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4803320" y="1352145"/>
        <a:ext cx="823809" cy="209210"/>
      </dsp:txXfrm>
    </dsp:sp>
    <dsp:sp modelId="{2AE9E6CA-B2D3-4AC1-9596-1F8C149B5C4E}">
      <dsp:nvSpPr>
        <dsp:cNvPr id="0" name=""/>
        <dsp:cNvSpPr/>
      </dsp:nvSpPr>
      <dsp:spPr>
        <a:xfrm>
          <a:off x="5160993" y="1917260"/>
          <a:ext cx="1992485" cy="99624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Медицина </a:t>
          </a:r>
          <a:endParaRPr lang="en-US" sz="16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190172" y="1946439"/>
        <a:ext cx="1934127" cy="937884"/>
      </dsp:txXfrm>
    </dsp:sp>
    <dsp:sp modelId="{489FAC23-F1E1-4B8B-BF34-527175D430AD}">
      <dsp:nvSpPr>
        <dsp:cNvPr id="0" name=""/>
        <dsp:cNvSpPr/>
      </dsp:nvSpPr>
      <dsp:spPr>
        <a:xfrm rot="8100000">
          <a:off x="4683007" y="3198757"/>
          <a:ext cx="1033019" cy="348684"/>
        </a:xfrm>
        <a:prstGeom prst="left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10800000">
        <a:off x="4787612" y="3268494"/>
        <a:ext cx="823809" cy="209210"/>
      </dsp:txXfrm>
    </dsp:sp>
    <dsp:sp modelId="{3BF23629-66C0-42D8-9F85-07290BB25999}">
      <dsp:nvSpPr>
        <dsp:cNvPr id="0" name=""/>
        <dsp:cNvSpPr/>
      </dsp:nvSpPr>
      <dsp:spPr>
        <a:xfrm>
          <a:off x="3245556" y="3832697"/>
          <a:ext cx="1992485" cy="99624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Школа </a:t>
          </a:r>
          <a:endParaRPr lang="en-US" sz="16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74735" y="3861876"/>
        <a:ext cx="1934127" cy="937884"/>
      </dsp:txXfrm>
    </dsp:sp>
    <dsp:sp modelId="{B8DF141B-E985-4DA6-BBA7-A7F10339F9F0}">
      <dsp:nvSpPr>
        <dsp:cNvPr id="0" name=""/>
        <dsp:cNvSpPr/>
      </dsp:nvSpPr>
      <dsp:spPr>
        <a:xfrm rot="13500000">
          <a:off x="2767570" y="3198757"/>
          <a:ext cx="1033019" cy="348684"/>
        </a:xfrm>
        <a:prstGeom prst="left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10800000">
        <a:off x="2872175" y="3268494"/>
        <a:ext cx="823809" cy="209210"/>
      </dsp:txXfrm>
    </dsp:sp>
    <dsp:sp modelId="{84CCD6EF-7F8C-4105-9D53-0BBFA153B8CD}">
      <dsp:nvSpPr>
        <dsp:cNvPr id="0" name=""/>
        <dsp:cNvSpPr/>
      </dsp:nvSpPr>
      <dsp:spPr>
        <a:xfrm>
          <a:off x="1330118" y="1917260"/>
          <a:ext cx="1992485" cy="99624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Психологическое сопровождение</a:t>
          </a:r>
          <a:endParaRPr lang="ru-RU" sz="1600" kern="1200" dirty="0"/>
        </a:p>
      </dsp:txBody>
      <dsp:txXfrm>
        <a:off x="1359297" y="1946439"/>
        <a:ext cx="1934127" cy="937884"/>
      </dsp:txXfrm>
    </dsp:sp>
    <dsp:sp modelId="{299AD8FA-AC75-4890-B138-2C335106BD14}">
      <dsp:nvSpPr>
        <dsp:cNvPr id="0" name=""/>
        <dsp:cNvSpPr/>
      </dsp:nvSpPr>
      <dsp:spPr>
        <a:xfrm rot="18926326">
          <a:off x="2783277" y="1282408"/>
          <a:ext cx="1033019" cy="348684"/>
        </a:xfrm>
        <a:prstGeom prst="left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2887882" y="1352145"/>
        <a:ext cx="823809" cy="2092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832A6-76CF-45FB-A8AC-3FF98E8FBE33}">
      <dsp:nvSpPr>
        <dsp:cNvPr id="0" name=""/>
        <dsp:cNvSpPr/>
      </dsp:nvSpPr>
      <dsp:spPr>
        <a:xfrm>
          <a:off x="0" y="-3"/>
          <a:ext cx="8483598" cy="559276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Семья: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Формирование  и поддержание правил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Введение системы поощрений и наказаний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Обсуждение действий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Знакомство и использование технологии поэтапного формирования  </a:t>
          </a:r>
          <a:r>
            <a:rPr lang="ru-RU" sz="20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саморегуляции</a:t>
          </a: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у детей</a:t>
          </a:r>
          <a:b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 выполнении домашних заданий 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-Знакомство и использование  </a:t>
          </a:r>
          <a:r>
            <a:rPr lang="ru-RU" sz="20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здоровьесберегающих</a:t>
          </a: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технологий</a:t>
          </a:r>
          <a:b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семье. Использование «комплекса упражнений» разработанного специалистами ГБУ ДО ЦППМСП Выборгского района СПб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Непрерывное самообразование в сфере </a:t>
          </a:r>
          <a:r>
            <a:rPr lang="ru-RU" sz="20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родительства</a:t>
          </a: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3807" y="163804"/>
        <a:ext cx="8155984" cy="52651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9E6CA-B2D3-4AC1-9596-1F8C149B5C4E}">
      <dsp:nvSpPr>
        <dsp:cNvPr id="0" name=""/>
        <dsp:cNvSpPr/>
      </dsp:nvSpPr>
      <dsp:spPr>
        <a:xfrm>
          <a:off x="0" y="76206"/>
          <a:ext cx="8483598" cy="42417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Медицина: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Консультации родителей.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-Диагностика детей </a:t>
          </a:r>
          <a:r>
            <a:rPr lang="ru-RU" sz="3200" kern="12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(ЭЭГ).</a:t>
          </a:r>
          <a:endParaRPr lang="ru-RU" sz="3200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-Терапия детей (медикаментозная и физиотерапевтическая, терапия БОС, водолечение и плавание).</a:t>
          </a:r>
          <a:endParaRPr lang="en-US" sz="3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4238" y="200444"/>
        <a:ext cx="8235122" cy="39933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23629-66C0-42D8-9F85-07290BB25999}">
      <dsp:nvSpPr>
        <dsp:cNvPr id="0" name=""/>
        <dsp:cNvSpPr/>
      </dsp:nvSpPr>
      <dsp:spPr>
        <a:xfrm>
          <a:off x="0" y="-43395"/>
          <a:ext cx="8635998" cy="491755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solidFill>
            <a:schemeClr val="tx1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+mn-lt"/>
            </a:rPr>
            <a:t>Взаимодействие ГБУ ДО ЦППМСП и образовательных организаций по направлениям: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+mn-lt"/>
            </a:rPr>
            <a:t>-Совершенствование условий организации и осуществления образовательного процесса: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latin typeface="+mn-lt"/>
            </a:rPr>
            <a:t>-Разработка и реализация индивидуального образовательного маршрута (ИОМ/ ИОП).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latin typeface="+mn-lt"/>
            </a:rPr>
            <a:t>-Создание коррекционно-развивающей среды.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>
              <a:latin typeface="+mn-lt"/>
            </a:rPr>
            <a:t>-Повышение психологической компетентности  педагогов.</a:t>
          </a:r>
          <a:endParaRPr lang="en-US" sz="2400" b="1" i="0" kern="1200" dirty="0">
            <a:latin typeface="+mn-lt"/>
          </a:endParaRPr>
        </a:p>
      </dsp:txBody>
      <dsp:txXfrm>
        <a:off x="144030" y="100635"/>
        <a:ext cx="8347938" cy="46294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CD6EF-7F8C-4105-9D53-0BBFA153B8CD}">
      <dsp:nvSpPr>
        <dsp:cNvPr id="0" name=""/>
        <dsp:cNvSpPr/>
      </dsp:nvSpPr>
      <dsp:spPr>
        <a:xfrm>
          <a:off x="0" y="-4"/>
          <a:ext cx="8483598" cy="483077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1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Психологическое сопровождение ГБУ ДО ЦППМСП Выборгского района: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- Консультирование родителей.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- Повышение психолого-педагогической компетентности родителей и педагогов.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- Проекты «Школа успешного родителя» и «Клуб моя семья»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- Проведение коррекционно-развивающих занятий для детей.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-Обучение группы педагогов.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-Проведение </a:t>
          </a:r>
          <a:r>
            <a:rPr lang="ru-RU" sz="2200" kern="1200" dirty="0" err="1" smtClean="0"/>
            <a:t>балинтовской</a:t>
          </a:r>
          <a:r>
            <a:rPr lang="ru-RU" sz="2200" kern="1200" dirty="0" smtClean="0"/>
            <a:t> группы.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-Создание интернет ресурсов.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141488" y="141484"/>
        <a:ext cx="8200622" cy="4547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28600"/>
            <a:ext cx="6858000" cy="5334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 i="1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SAALED, </a:t>
            </a:r>
            <a:r>
              <a:rPr lang="en-US" err="1"/>
              <a:t>Capetown</a:t>
            </a:r>
            <a:r>
              <a:rPr lang="en-US"/>
              <a:t> (March 30</a:t>
            </a:r>
            <a:r>
              <a:rPr lang="en-US" baseline="30000"/>
              <a:t>th</a:t>
            </a:r>
            <a:r>
              <a:rPr lang="en-US"/>
              <a:t> – April 2</a:t>
            </a:r>
            <a:r>
              <a:rPr lang="en-US" baseline="30000"/>
              <a:t>nd</a:t>
            </a:r>
            <a:r>
              <a:rPr lang="en-US"/>
              <a:t> 2011)</a:t>
            </a:r>
          </a:p>
          <a:p>
            <a:pPr>
              <a:defRPr/>
            </a:pPr>
            <a:r>
              <a:rPr lang="nb-NO"/>
              <a:t>rosemary.tannock@utoronto.ca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000" y="8610600"/>
            <a:ext cx="990600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A137F23-4732-47F5-A4FB-6AEAAD6FCAAC}" type="datetime1">
              <a:rPr lang="en-US"/>
              <a:pPr>
                <a:defRPr/>
              </a:pPr>
              <a:t>12/23/2019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A5C31DC1-AA39-431F-8FF6-66BBB6BDC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985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F83E69FB-EAC0-49D6-BDB2-F1EAA30C3803}" type="datetime1">
              <a:rPr lang="en-US"/>
              <a:pPr>
                <a:defRPr/>
              </a:pPr>
              <a:t>12/23/2019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666C500-2D25-4152-83D4-29F2434AF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88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66C500-2D25-4152-83D4-29F2434AFD3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77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ECC72-2E91-4212-8BEB-8351A68169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40BA2-8057-4EAB-A182-6AD4F82AE3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3DC73-A0BB-429F-A32A-A18E05CE7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30B45-9EEC-4945-8671-C2FFF1235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64480-37D1-4F82-B161-B6610661C5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F1217-8B1A-4312-A762-7320D485DB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E00D5-A0CB-45CA-B0E7-2212FC7AB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2F91C-AA41-4AC8-A18B-24DFA9769D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3D87B-043E-4E6D-B003-D2A2A17AD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D2F90-8326-42F6-8B0E-463D81CA3D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7BBE7-075B-4ECE-A0AD-877A4BF065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984625" y="1600200"/>
            <a:ext cx="25527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984625" y="3938588"/>
            <a:ext cx="25527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87C6A-82D9-4C51-A6D6-4105D2AA6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05CE9-8503-41F9-AAC3-40B784C749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AB8D0-C8BB-4D77-BD3B-10AAFA421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BE4EA-7FA6-45E7-AB1B-600A933F3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AFEC9-F271-46D3-9602-C564E6313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5CCA3-AF8D-4BCA-97B8-CC81B6815B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6841F-EEF1-49BC-B949-4903D5FF15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85EEB-4687-417B-A673-C02D7666B1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0C07A-F5FE-417E-9772-E83AD3E189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A53DC-9586-48FB-9E70-0B3B4678C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1A95E-2D87-482F-B5F8-AAA1ED241F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1293B-CB8C-48F2-B8A0-EFFC19154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14D45-DF32-4F41-8EF8-B425EE7CE3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DE5F8-72DB-4570-8519-E59D5394C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E92FF-C38E-4A03-B143-59406412D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2880A-7119-433B-95AA-06CC88072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DF4B3-8EF6-4AA3-8E05-783483BF5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8F095-CCC8-4985-8A09-6490C2EE2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0AE53-F239-4216-BB2D-22F22A20CD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CAB08-D182-4C37-8B14-E3CED7E9FC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3BCD7-DA61-4F55-BD56-A2A03DEFC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95B96-F5D7-4480-9653-B9D009663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AB137-DA26-46E3-879F-E3EB64E97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F302086D-5063-4D96-B8BB-F6F328B91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3104C2DB-1123-4BAB-BC8C-63FF5C238C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48FEF3D8-B67E-45D1-BA54-92E9CB624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2EE84610-0E79-47B4-8EF4-EC5CF11F27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8816ED9-2ACF-4E56-9317-42C9309AA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8659D13-CA09-4CDC-AB02-8FD6D90A2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0C474DF6-D0D4-40DE-A406-3155CCF87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C5F58FBE-074C-43C0-B428-8E4D0E4F2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CAF27C6D-89D5-41FE-98FF-BC05093EDD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C0E97B9A-608A-4274-8B39-13E3F895E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6231C5F8-42E2-48F9-9F9A-6CAD058BBF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984625" y="1600200"/>
            <a:ext cx="25527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984625" y="3938588"/>
            <a:ext cx="25527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FC9831A9-F78A-4A24-8AA3-FF738C6A4F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9E306E71-5EEE-41C9-97F8-3AEC1C90D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080C484-BFA5-4537-BE6F-DA65EA69E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E55642A-0C06-4B27-8C44-149204557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4381251-AB94-4CB3-92BE-C5FCA513C1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63A011CB-F486-4533-8A37-2CA8A01E3F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D0161133-A45B-4B02-86CA-F031FF6B0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38D86BB9-688F-497E-9935-90DECDF5DB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C7D5B8BD-547E-4C8D-B87D-8CCB84517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AD947DEE-3F97-48A4-81A6-251DF4456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DD5DFB0-379B-469A-BBF1-64AF2D92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1FC17DBF-489C-41FD-900C-A90D6559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0066F76-C8FB-4C0F-B612-8E18A0409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C7EC4CC-4F58-41BB-A2D6-3E88A49EB0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C7A00BF-385C-4145-8376-8E2DF820B9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E3C8CE9-A12E-45F9-8AE2-FBC248236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7A283D8-E13F-47D8-BC77-263D4D91D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6B7D33D-C539-49BA-8176-384F1C392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C485B92-27EF-42B7-B28C-D2115F1C0D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D604569-6548-4379-8514-6EEAD914B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E7BEE4C-EA7E-4753-B1B6-C9E0C1ADB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8C2B469-B514-408D-B072-1D3E19DD4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C5DDA8F-21C0-49DB-B4F1-6D031F4F01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AFEAF-B564-4917-B002-B17CF50BF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BACB1-A89C-44CA-AAEC-C9A557B890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8CB05-9A4C-452F-A60B-63D4218C2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27B4F-F324-46C6-AAC8-99023BF30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86099-EB1F-43B3-8374-D45C4D5B9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85D79-FF81-48D6-B1BF-7318C3864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4A537-0D42-4A97-83BF-9C7A7C17E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C371F-F25F-442C-8924-3B7AD11CA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86A96-C05D-4D5C-91A3-26C6BE0892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A4CE3-ED89-428B-8BD8-66EDD9039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7B01A-FBF2-443F-B2C7-3A38895CB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2449E-D2D7-4CDB-B020-C8B41E8947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984625" y="1600200"/>
            <a:ext cx="25527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984625" y="3938588"/>
            <a:ext cx="25527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AF8C7-AFBC-4555-9B72-9A44CF946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0F4DAB3C-AF85-401E-8CC5-973EB833A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769" r:id="rId1"/>
    <p:sldLayoutId id="2147489770" r:id="rId2"/>
    <p:sldLayoutId id="2147489771" r:id="rId3"/>
    <p:sldLayoutId id="2147489772" r:id="rId4"/>
    <p:sldLayoutId id="2147489773" r:id="rId5"/>
    <p:sldLayoutId id="2147489774" r:id="rId6"/>
    <p:sldLayoutId id="2147489775" r:id="rId7"/>
    <p:sldLayoutId id="2147489776" r:id="rId8"/>
    <p:sldLayoutId id="2147489777" r:id="rId9"/>
    <p:sldLayoutId id="2147489778" r:id="rId10"/>
    <p:sldLayoutId id="2147489779" r:id="rId11"/>
    <p:sldLayoutId id="2147489780" r:id="rId12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857FE0C-1EBC-4ADE-A4AF-2B9C09950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820" r:id="rId1"/>
    <p:sldLayoutId id="2147489781" r:id="rId2"/>
    <p:sldLayoutId id="2147489782" r:id="rId3"/>
    <p:sldLayoutId id="2147489783" r:id="rId4"/>
    <p:sldLayoutId id="2147489784" r:id="rId5"/>
    <p:sldLayoutId id="2147489785" r:id="rId6"/>
    <p:sldLayoutId id="2147489786" r:id="rId7"/>
    <p:sldLayoutId id="2147489787" r:id="rId8"/>
    <p:sldLayoutId id="2147489788" r:id="rId9"/>
    <p:sldLayoutId id="2147489789" r:id="rId10"/>
    <p:sldLayoutId id="2147489790" r:id="rId11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1574BE06-3F26-4FFF-A02B-487E98CA4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821" r:id="rId1"/>
    <p:sldLayoutId id="2147489791" r:id="rId2"/>
    <p:sldLayoutId id="2147489792" r:id="rId3"/>
    <p:sldLayoutId id="2147489793" r:id="rId4"/>
    <p:sldLayoutId id="2147489794" r:id="rId5"/>
    <p:sldLayoutId id="2147489795" r:id="rId6"/>
    <p:sldLayoutId id="2147489796" r:id="rId7"/>
    <p:sldLayoutId id="2147489797" r:id="rId8"/>
    <p:sldLayoutId id="2147489798" r:id="rId9"/>
    <p:sldLayoutId id="2147489799" r:id="rId10"/>
    <p:sldLayoutId id="2147489800" r:id="rId11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ECC86C4-A0AE-4665-8AE9-003C7D87D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836" r:id="rId1"/>
    <p:sldLayoutId id="2147489837" r:id="rId2"/>
    <p:sldLayoutId id="2147489838" r:id="rId3"/>
    <p:sldLayoutId id="2147489839" r:id="rId4"/>
    <p:sldLayoutId id="2147489840" r:id="rId5"/>
    <p:sldLayoutId id="2147489841" r:id="rId6"/>
    <p:sldLayoutId id="2147489842" r:id="rId7"/>
    <p:sldLayoutId id="2147489843" r:id="rId8"/>
    <p:sldLayoutId id="2147489844" r:id="rId9"/>
    <p:sldLayoutId id="2147489845" r:id="rId10"/>
    <p:sldLayoutId id="2147489846" r:id="rId11"/>
    <p:sldLayoutId id="2147489847" r:id="rId12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4348FEB-F664-484F-8BA7-6B67E4B61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887" r:id="rId1"/>
    <p:sldLayoutId id="2147489888" r:id="rId2"/>
    <p:sldLayoutId id="2147489889" r:id="rId3"/>
    <p:sldLayoutId id="2147489890" r:id="rId4"/>
    <p:sldLayoutId id="2147489891" r:id="rId5"/>
    <p:sldLayoutId id="2147489892" r:id="rId6"/>
    <p:sldLayoutId id="2147489893" r:id="rId7"/>
    <p:sldLayoutId id="2147489894" r:id="rId8"/>
    <p:sldLayoutId id="2147489895" r:id="rId9"/>
    <p:sldLayoutId id="2147489896" r:id="rId10"/>
    <p:sldLayoutId id="2147489897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292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rgbClr val="696464"/>
                </a:solidFill>
                <a:latin typeface="Arial" charset="0"/>
                <a:ea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rgbClr val="696464"/>
                </a:solidFill>
                <a:latin typeface="Arial" charset="0"/>
                <a:ea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11DCC4D-B4DA-4D8A-96F6-93A50B7E9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909" r:id="rId1"/>
    <p:sldLayoutId id="2147489910" r:id="rId2"/>
    <p:sldLayoutId id="2147489911" r:id="rId3"/>
    <p:sldLayoutId id="2147489912" r:id="rId4"/>
    <p:sldLayoutId id="2147489913" r:id="rId5"/>
    <p:sldLayoutId id="2147489914" r:id="rId6"/>
    <p:sldLayoutId id="2147489915" r:id="rId7"/>
    <p:sldLayoutId id="2147489916" r:id="rId8"/>
    <p:sldLayoutId id="2147489917" r:id="rId9"/>
    <p:sldLayoutId id="2147489918" r:id="rId10"/>
    <p:sldLayoutId id="2147489919" r:id="rId11"/>
    <p:sldLayoutId id="2147489920" r:id="rId12"/>
    <p:sldLayoutId id="2147489921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entury Gothic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53DC5B6-ABBB-4D63-840A-B45644F20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808" r:id="rId1"/>
    <p:sldLayoutId id="2147489809" r:id="rId2"/>
    <p:sldLayoutId id="2147489810" r:id="rId3"/>
    <p:sldLayoutId id="2147489811" r:id="rId4"/>
    <p:sldLayoutId id="2147489812" r:id="rId5"/>
    <p:sldLayoutId id="2147489813" r:id="rId6"/>
    <p:sldLayoutId id="2147489814" r:id="rId7"/>
    <p:sldLayoutId id="2147489815" r:id="rId8"/>
    <p:sldLayoutId id="2147489816" r:id="rId9"/>
    <p:sldLayoutId id="2147489817" r:id="rId10"/>
    <p:sldLayoutId id="2147489818" r:id="rId11"/>
    <p:sldLayoutId id="2147489819" r:id="rId12"/>
  </p:sldLayoutIdLst>
  <p:transition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  <a:ea typeface="ＭＳ Ｐゴシック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pitchFamily="34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0F4DAB3C-AF85-401E-8CC5-973EB833AE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938" r:id="rId1"/>
    <p:sldLayoutId id="2147489939" r:id="rId2"/>
    <p:sldLayoutId id="2147489940" r:id="rId3"/>
    <p:sldLayoutId id="2147489941" r:id="rId4"/>
    <p:sldLayoutId id="2147489942" r:id="rId5"/>
    <p:sldLayoutId id="2147489943" r:id="rId6"/>
    <p:sldLayoutId id="2147489944" r:id="rId7"/>
    <p:sldLayoutId id="2147489945" r:id="rId8"/>
    <p:sldLayoutId id="2147489946" r:id="rId9"/>
    <p:sldLayoutId id="2147489947" r:id="rId10"/>
    <p:sldLayoutId id="2147489948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ookin.org.ru/book/173520.jpg" TargetMode="External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hyperlink" Target="http://www.ruskniga.com/picfsite/69159.jpg" TargetMode="External"/><Relationship Id="rId1" Type="http://schemas.openxmlformats.org/officeDocument/2006/relationships/slideLayout" Target="../slideLayouts/slideLayout70.xml"/><Relationship Id="rId6" Type="http://schemas.openxmlformats.org/officeDocument/2006/relationships/hyperlink" Target="http://www.mdk-arbat.ru/main-book-image/4298851" TargetMode="External"/><Relationship Id="rId5" Type="http://schemas.openxmlformats.org/officeDocument/2006/relationships/image" Target="../media/image21.jpeg"/><Relationship Id="rId4" Type="http://schemas.openxmlformats.org/officeDocument/2006/relationships/hyperlink" Target="http://www.booksiti.net.ru/books/image/54000021818.jpg" TargetMode="External"/><Relationship Id="rId9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maps/2/saint-petersburg/house/ulitsa_akademika_pavlova_12a/30.313092,59.976418/" TargetMode="External"/><Relationship Id="rId2" Type="http://schemas.openxmlformats.org/officeDocument/2006/relationships/hyperlink" Target="https://yandex.ru/maps/2/saint-petersburg/house/ulitsa_aleksandra_matrosova_22/30.350408,59.984814/" TargetMode="External"/><Relationship Id="rId1" Type="http://schemas.openxmlformats.org/officeDocument/2006/relationships/slideLayout" Target="../slideLayouts/slideLayout61.xml"/><Relationship Id="rId4" Type="http://schemas.openxmlformats.org/officeDocument/2006/relationships/hyperlink" Target="https://yandex.ru/maps/2/saint-petersburg/house/prospekt_parkhomenko_20/30.337643,60.000582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04800" y="533400"/>
            <a:ext cx="8642350" cy="115185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психолого-педагогической, медицинской и социальной помощи</a:t>
            </a:r>
          </a:p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Выборгского района Санкт-Петербурга </a:t>
            </a:r>
          </a:p>
          <a:p>
            <a:pPr marL="0" indent="0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sz="3400" dirty="0" smtClean="0">
              <a:solidFill>
                <a:schemeClr val="tx2"/>
              </a:solidFill>
            </a:endParaRPr>
          </a:p>
          <a:p>
            <a:pPr marL="0" indent="0" algn="ctr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sz="3400" dirty="0" smtClean="0">
              <a:solidFill>
                <a:schemeClr val="tx2"/>
              </a:solidFill>
            </a:endParaRPr>
          </a:p>
        </p:txBody>
      </p:sp>
      <p:pic>
        <p:nvPicPr>
          <p:cNvPr id="5123" name="Picture 8" descr="h_92235"/>
          <p:cNvPicPr>
            <a:picLocks noChangeAspect="1" noChangeArrowheads="1"/>
          </p:cNvPicPr>
          <p:nvPr/>
        </p:nvPicPr>
        <p:blipFill>
          <a:blip r:embed="rId2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6843878" cy="386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9"/>
          <p:cNvSpPr>
            <a:spLocks noChangeArrowheads="1"/>
          </p:cNvSpPr>
          <p:nvPr/>
        </p:nvSpPr>
        <p:spPr bwMode="auto">
          <a:xfrm>
            <a:off x="914400" y="5105400"/>
            <a:ext cx="72009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2400" b="1" dirty="0">
              <a:solidFill>
                <a:srgbClr val="A0A5B8"/>
              </a:solidFill>
              <a:latin typeface="Arial" charset="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2400" b="1" dirty="0">
              <a:solidFill>
                <a:srgbClr val="A0A5B8"/>
              </a:solidFill>
              <a:latin typeface="Arial" charset="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dirty="0">
                <a:solidFill>
                  <a:srgbClr val="000000"/>
                </a:solidFill>
                <a:latin typeface="Arial" charset="0"/>
                <a:cs typeface="Arial" charset="0"/>
              </a:rPr>
              <a:t>     </a:t>
            </a:r>
            <a:r>
              <a:rPr lang="ru-RU" altLang="ru-RU" sz="1400" dirty="0">
                <a:solidFill>
                  <a:srgbClr val="000000"/>
                </a:solidFill>
                <a:latin typeface="Arial" charset="0"/>
                <a:cs typeface="Arial" charset="0"/>
              </a:rPr>
              <a:t>Костромской проспект, дом 7</a:t>
            </a:r>
          </a:p>
          <a:p>
            <a:pPr lvl="1"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Тел. (812) 553-18-75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75335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2438400"/>
            <a:ext cx="4038600" cy="33761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00200" y="914400"/>
            <a:ext cx="62484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Родителям о гиперактивности и </a:t>
            </a:r>
          </a:p>
          <a:p>
            <a:pPr algn="ctr"/>
            <a:r>
              <a:rPr lang="ru-RU" sz="3200" smtClean="0"/>
              <a:t>невнимательности </a:t>
            </a:r>
            <a:r>
              <a:rPr lang="ru-RU" sz="3200" dirty="0" smtClean="0"/>
              <a:t>детей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8600" y="5791200"/>
            <a:ext cx="8686800" cy="95410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Экспериментальная площадка ГБУ ДО ЦППМСП Выборгского района по теме: «Совершенствование условий организации и осуществления образовательного процесса для преодоления синдрома дефицита внимания и гиперактивности у обучающихся»</a:t>
            </a:r>
            <a:endParaRPr lang="ru-RU" sz="1400" b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34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763000" cy="105156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4000" dirty="0" smtClean="0"/>
              <a:t>Невнимательность</a:t>
            </a:r>
            <a:r>
              <a:rPr lang="ru-RU" sz="2800" u="sng" dirty="0" smtClean="0"/>
              <a:t> 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524000"/>
            <a:ext cx="4876800" cy="434498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ru-RU" sz="2000" dirty="0" smtClean="0"/>
              <a:t>Ребенок: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400" dirty="0" smtClean="0"/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-неспособен выполнить задание без ошибок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-не может сосредоточиться на деталях;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-неспособен доводить выполняемую работу до конца;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-  неспособен организовать свою деятельность;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-  избегает работу, требующую усидчивости;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- теряет предметы, отвлекается на посторонние стимулы.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  <a:defRPr/>
            </a:pPr>
            <a:endParaRPr lang="ru-RU" sz="2400" dirty="0" smtClean="0"/>
          </a:p>
        </p:txBody>
      </p:sp>
      <p:pic>
        <p:nvPicPr>
          <p:cNvPr id="9220" name="Picture 5" descr="acotm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19241" y="2133600"/>
            <a:ext cx="3567559" cy="3641725"/>
          </a:xfr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609600"/>
            <a:ext cx="8183880" cy="105156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Гиперактивность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3931920" cy="438912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dirty="0" smtClean="0"/>
              <a:t>Ребенок: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dirty="0" smtClean="0"/>
              <a:t>- суетлив,  не может сидеть спокойно;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dirty="0" smtClean="0"/>
              <a:t>- вскакивает с места без разрешения;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dirty="0" smtClean="0"/>
              <a:t>- бесцельно  бегает, ерзает,  карабкается в неадекватных для этого ситуациях;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 smtClean="0"/>
              <a:t>- не может играть в тихие игры, отдыхать.</a:t>
            </a:r>
            <a:endParaRPr lang="en-US" dirty="0" smtClean="0"/>
          </a:p>
          <a:p>
            <a:pPr>
              <a:defRPr/>
            </a:pPr>
            <a:endParaRPr lang="ru-RU" dirty="0"/>
          </a:p>
        </p:txBody>
      </p:sp>
      <p:pic>
        <p:nvPicPr>
          <p:cNvPr id="10244" name="Picture 8" descr="1210566864_image64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9788" y="1554163"/>
            <a:ext cx="3738562" cy="4251325"/>
          </a:xfr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0120" y="457200"/>
            <a:ext cx="8183880" cy="105156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Импульсивность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76400"/>
            <a:ext cx="3931920" cy="438912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dirty="0" smtClean="0"/>
              <a:t> Ребенок:</a:t>
            </a:r>
          </a:p>
          <a:p>
            <a:pPr>
              <a:lnSpc>
                <a:spcPct val="80000"/>
              </a:lnSpc>
              <a:buFontTx/>
              <a:buChar char="-"/>
              <a:defRPr/>
            </a:pPr>
            <a:r>
              <a:rPr lang="ru-RU" dirty="0"/>
              <a:t>н</a:t>
            </a:r>
            <a:r>
              <a:rPr lang="ru-RU" dirty="0" smtClean="0"/>
              <a:t>е контролирует свои импульсы.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 smtClean="0"/>
              <a:t>- выкрикивает ответ, не дослушав вопрос;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dirty="0" smtClean="0"/>
              <a:t>- не может дождаться своей очереди</a:t>
            </a:r>
            <a:endParaRPr lang="ru-RU" dirty="0"/>
          </a:p>
        </p:txBody>
      </p:sp>
      <p:sp>
        <p:nvSpPr>
          <p:cNvPr id="1026" name="AutoShape 2" descr="ÐÐ°ÑÑÐ¸Ð½ÐºÐ¸ Ð¿Ð¾ Ð·Ð°Ð¿ÑÐ¾ÑÑ Ð¸Ð¼Ð¿ÑÐ»ÑÑÐ¸Ð²Ð½Ð¾ÑÑÑ ÑÐ¸Ð»ÑÐµÑ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ÐÐ°ÑÑÐ¸Ð½ÐºÐ¸ Ð¿Ð¾ Ð·Ð°Ð¿ÑÐ¾ÑÑ Ð¸Ð¼Ð¿ÑÐ»ÑÑÐ¸Ð²Ð½Ð¾ÑÑÑ ÑÐ¸Ð»ÑÐµÑ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752600"/>
            <a:ext cx="3221038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39453-70B3-4C6E-91DB-ABADEB00C091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11430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Дети  нуждаются в комплексном подходе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8456862"/>
              </p:ext>
            </p:extLst>
          </p:nvPr>
        </p:nvGraphicFramePr>
        <p:xfrm>
          <a:off x="203202" y="1295400"/>
          <a:ext cx="8483598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3505200" y="3200400"/>
            <a:ext cx="1905000" cy="12192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Ребенок</a:t>
            </a:r>
            <a:endParaRPr lang="en-US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283D8-E13F-47D8-BC77-263D4D91D40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85501881"/>
              </p:ext>
            </p:extLst>
          </p:nvPr>
        </p:nvGraphicFramePr>
        <p:xfrm>
          <a:off x="203202" y="533400"/>
          <a:ext cx="8483598" cy="5592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283D8-E13F-47D8-BC77-263D4D91D40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467600" cy="725470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800" b="1" cap="none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ПРАВИЛА ПОВЕДЕНИЯ</a:t>
            </a:r>
            <a:endParaRPr lang="ru-RU" sz="2800" b="1" cap="none" dirty="0">
              <a:ln/>
              <a:solidFill>
                <a:schemeClr val="accent3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828800"/>
            <a:ext cx="8858280" cy="50292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200" dirty="0" smtClean="0"/>
              <a:t>Заранее оговорены.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Четко сформулированы.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Повторены перед моментом, к которому они относятся (отход ко сну, поход в театр, переход дороги, посещение магазина, поликлиники).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Произнесены ребенком вслух (по возможности).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EC4CC-4F58-41BB-A2D6-3E88A49EB05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4422"/>
            <a:ext cx="6143668" cy="564357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2200" dirty="0" smtClean="0"/>
              <a:t>Минимальное количество слов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Сложную инструкцию разбивайте на этапы, «ступеньки». Содержание последующей ступеньки озвучивается после преодоления предыдущей.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При переходе к выполнению двухступенчатых инструкций (и более) эффективен прием уточнения инструкции на разных этапах выполнения.</a:t>
            </a:r>
            <a:endParaRPr lang="ru-RU" sz="22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6496072" cy="1071546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800" b="1" cap="none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 ОБЪЕМ ПРАВИЛ</a:t>
            </a:r>
            <a:br>
              <a:rPr lang="ru-RU" sz="2800" b="1" cap="none" dirty="0" smtClean="0">
                <a:ln/>
                <a:solidFill>
                  <a:schemeClr val="accent3"/>
                </a:solidFill>
                <a:latin typeface="Comic Sans MS" pitchFamily="66" charset="0"/>
              </a:rPr>
            </a:br>
            <a:r>
              <a:rPr lang="ru-RU" sz="2400" b="1" cap="none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(и других инструкций)</a:t>
            </a:r>
            <a:endParaRPr lang="ru-RU" sz="2400" b="1" cap="none" dirty="0">
              <a:ln/>
              <a:solidFill>
                <a:schemeClr val="accent3"/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NUMBERED-STAIRS_THE-HAYSTACK-NEEDLE-BLOG.jpg"/>
          <p:cNvPicPr>
            <a:picLocks noChangeAspect="1"/>
          </p:cNvPicPr>
          <p:nvPr/>
        </p:nvPicPr>
        <p:blipFill>
          <a:blip r:embed="rId2" cstate="print"/>
          <a:srcRect t="18634" r="8064"/>
          <a:stretch>
            <a:fillRect/>
          </a:stretch>
        </p:blipFill>
        <p:spPr>
          <a:xfrm>
            <a:off x="6572264" y="2071678"/>
            <a:ext cx="2214578" cy="3119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EC4CC-4F58-41BB-A2D6-3E88A49EB05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74638"/>
            <a:ext cx="6638948" cy="654032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/>
                <a:solidFill>
                  <a:schemeClr val="accent3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</a:t>
            </a:r>
            <a:r>
              <a:rPr lang="ru-RU" sz="2400" b="1" dirty="0" smtClean="0">
                <a:ln/>
                <a:solidFill>
                  <a:schemeClr val="accent3"/>
                </a:solidFill>
                <a:latin typeface="Comic Sans MS" pitchFamily="66" charset="0"/>
                <a:ea typeface="+mj-ea"/>
                <a:cs typeface="+mj-cs"/>
              </a:rPr>
              <a:t>ОБСУЖДЕНИЕ ДЕЙСТВИЙ</a:t>
            </a:r>
            <a:endParaRPr kumimoji="0" lang="ru-RU" sz="2400" b="1" i="0" u="none" strike="noStrike" kern="1200" cap="none" spc="0" normalizeH="0" baseline="0" noProof="0" dirty="0">
              <a:ln/>
              <a:solidFill>
                <a:schemeClr val="accent3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14282" y="857232"/>
            <a:ext cx="8501122" cy="571504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ru-RU" sz="2400" b="1" i="0" u="none" strike="noStrike" kern="1200" cap="none" spc="0" normalizeH="0" noProof="0" dirty="0" smtClean="0">
              <a:ln/>
              <a:solidFill>
                <a:schemeClr val="accent3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ru-RU" sz="2400" b="1" i="0" u="none" strike="noStrike" kern="1200" cap="none" spc="0" normalizeH="0" baseline="0" noProof="0" dirty="0">
              <a:ln/>
              <a:solidFill>
                <a:schemeClr val="accent3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14282" y="857232"/>
            <a:ext cx="8501122" cy="571504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Предлагайте альтернативные действия: «Нельзя рисовать на стене, но мы можем прикрепить на стену лист бумаги»; «Нельзя бросать игрушки, но можно бросать мяч в корзину».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Проговаривайте свои эмоции и действия. Ребенок поймет: отрицательные эмоции – не порок, надо просто учиться ими управлять. «Я очень злюсь, мне даже хочется тебя стукнуть (если действительно хочется), посиди в сторонке, мне надо успокоиться (успокоиться – это не наказание, а необходимость).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ru-RU" sz="2400" b="1" i="0" u="none" strike="noStrike" kern="1200" cap="none" spc="0" normalizeH="0" noProof="0" dirty="0" smtClean="0">
              <a:ln/>
              <a:solidFill>
                <a:schemeClr val="accent3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ru-RU" sz="2400" b="1" i="0" u="none" strike="noStrike" kern="1200" cap="none" spc="0" normalizeH="0" noProof="0" dirty="0" smtClean="0">
              <a:ln/>
              <a:solidFill>
                <a:schemeClr val="accent3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ru-RU" sz="2400" b="1" i="0" u="none" strike="noStrike" kern="1200" cap="none" spc="0" normalizeH="0" baseline="0" noProof="0" dirty="0">
              <a:ln/>
              <a:solidFill>
                <a:schemeClr val="accent3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485B92-27EF-42B7-B28C-D2115F1C0D8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381000" y="785770"/>
            <a:ext cx="8143932" cy="576743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274320" lvl="0" indent="-274320" algn="just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ru-RU" sz="24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Играйте в игры для развития самоконтроля, тренировки подавления импульса: «Не говори, подумай», «Говори» (с проговариванием действий).</a:t>
            </a:r>
          </a:p>
          <a:p>
            <a:pPr marL="274320" lvl="0" indent="-274320" algn="just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</a:endParaRPr>
          </a:p>
          <a:p>
            <a:pPr marL="274320" lvl="0" indent="-274320" algn="just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   При обсуждении неконструктивного поведения не требуйте от ребенка глобальных обещаний: «всегда», «никогда», «хорошо себя вести». Только конкретные и реально выполнимые: «Постараюсь сегодня (или до обеда, или до конца занятия)…»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ru-RU" sz="2400" b="1" i="0" u="none" strike="noStrike" kern="1200" cap="none" spc="0" normalizeH="0" noProof="0" dirty="0" smtClean="0">
              <a:ln/>
              <a:solidFill>
                <a:schemeClr val="accent3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274320" marR="0" lvl="0" indent="-27432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ru-RU" sz="2400" b="1" i="0" u="none" strike="noStrike" kern="1200" cap="none" spc="0" normalizeH="0" baseline="0" noProof="0" dirty="0">
              <a:ln/>
              <a:solidFill>
                <a:schemeClr val="accent3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485B92-27EF-42B7-B28C-D2115F1C0D8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7467600" cy="725470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ВВЕДЕНИЕ И ПОДЕРЖАНИЕ </a:t>
            </a:r>
            <a:r>
              <a:rPr lang="ru-RU" sz="2800" b="1" cap="none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ПРАВИЛ</a:t>
            </a:r>
            <a:endParaRPr lang="ru-RU" sz="2800" b="1" cap="none" dirty="0">
              <a:ln/>
              <a:solidFill>
                <a:schemeClr val="accent3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857232"/>
            <a:ext cx="8401080" cy="6000768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/>
              <a:t>Допустим, вводится несколько правил (в начале три), которые ребёнок должен выполнять дома и в школе.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Правила должны быть короткие и конкретные. Например, «дожидаться, когда тебя спросит взрослый, не выкрикивать», «выполнять все задания в классе», «записывать все примеры в тетрадь».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Затем родители награждают ребёнка за выполнение правил, для этого дома составляется лист вознаграждений: каждый бонус стоит определённое количество плюсов.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Эта система — исключительно система наград, то есть «минусы» не ставятся и «плюсики» не сгорают. Система наказаний у детей с СДВГ обычно или просто не работает (плюсики ребёнок будет терять быстрее, чем накапливать), или приводит к депрессии ребенка.</a:t>
            </a:r>
            <a:endParaRPr lang="ru-RU" sz="23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EC4CC-4F58-41BB-A2D6-3E88A49EB05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000108"/>
            <a:ext cx="8501122" cy="5572164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just">
              <a:lnSpc>
                <a:spcPct val="150000"/>
              </a:lnSpc>
            </a:pPr>
            <a:r>
              <a:rPr lang="ru-RU" sz="2200" dirty="0" smtClean="0"/>
              <a:t>Необходима для стимулирования желания выполнять предложенные правила.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Поощрения и наказания должны быть заранее четко оговорены и быть неотвратимыми.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Противоречие: гиперактивный ребенок импульсивен, обещанная в перспективе награда не может стимулировать подавление импульса; родители не могут позволить себе награждать ребенка чем-либо существенным за малейшие победы над собой.</a:t>
            </a:r>
          </a:p>
          <a:p>
            <a:pPr algn="just">
              <a:lnSpc>
                <a:spcPct val="150000"/>
              </a:lnSpc>
              <a:buNone/>
            </a:pPr>
            <a:r>
              <a:rPr lang="ru-RU" sz="2200" dirty="0" smtClean="0"/>
              <a:t>  Полезный совет: система накопления (жетоны).</a:t>
            </a:r>
            <a:endParaRPr lang="ru-RU" sz="22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501122" cy="857232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400" b="1" cap="none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ВВЕДЕНИЕ СИТЕМЫ ПООЩРЕНИЙ И НАКАЗАНИЙ</a:t>
            </a:r>
            <a:endParaRPr lang="ru-RU" sz="2400" b="1" cap="none" dirty="0">
              <a:ln/>
              <a:solidFill>
                <a:schemeClr val="accent3"/>
              </a:solidFill>
              <a:latin typeface="Comic Sans MS" pitchFamily="66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EC4CC-4F58-41BB-A2D6-3E88A49EB05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143000" y="2438400"/>
            <a:ext cx="6858000" cy="3733800"/>
          </a:xfrm>
          <a:solidFill>
            <a:srgbClr val="FF99FF">
              <a:alpha val="50000"/>
            </a:srgbClr>
          </a:solidFill>
          <a:ln>
            <a:solidFill>
              <a:schemeClr val="tx1"/>
            </a:solidFill>
          </a:ln>
        </p:spPr>
        <p:txBody>
          <a:bodyPr anchor="ctr">
            <a:normAutofit fontScale="90000"/>
          </a:bodyPr>
          <a:lstStyle/>
          <a:p>
            <a:r>
              <a:rPr lang="ru-RU" sz="4000" b="1" dirty="0" smtClean="0">
                <a:solidFill>
                  <a:srgbClr val="0066FF"/>
                </a:solidFill>
              </a:rPr>
              <a:t/>
            </a:r>
            <a:br>
              <a:rPr lang="ru-RU" sz="4000" b="1" dirty="0" smtClean="0">
                <a:solidFill>
                  <a:srgbClr val="0066FF"/>
                </a:solidFill>
              </a:rPr>
            </a:br>
            <a:r>
              <a:rPr lang="ru-RU" sz="4000" b="1" dirty="0">
                <a:solidFill>
                  <a:srgbClr val="0066FF"/>
                </a:solidFill>
              </a:rPr>
              <a:t/>
            </a:r>
            <a:br>
              <a:rPr lang="ru-RU" sz="4000" b="1" dirty="0">
                <a:solidFill>
                  <a:srgbClr val="0066FF"/>
                </a:solidFill>
              </a:rPr>
            </a:b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ТЕХНОЛОГИЯ ПОЭТАПНОГО ФОРМИРОВАНИЯ  САМОРЕГУЛЯЦИИ У ДЕТЕЙ</a:t>
            </a:r>
            <a:b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ПРИ ВЫПОЛНЕНИИ ДОМАШНИХ ЗАДАНИЙ </a:t>
            </a:r>
            <a:r>
              <a:rPr lang="ru-RU" sz="2000" b="1" dirty="0">
                <a:solidFill>
                  <a:srgbClr val="0066FF"/>
                </a:solidFill>
              </a:rPr>
              <a:t/>
            </a:r>
            <a:br>
              <a:rPr lang="ru-RU" sz="2000" b="1" dirty="0">
                <a:solidFill>
                  <a:srgbClr val="0066FF"/>
                </a:solidFill>
              </a:rPr>
            </a:br>
            <a:endParaRPr lang="ru-RU" sz="4000" b="1" dirty="0">
              <a:solidFill>
                <a:srgbClr val="0066FF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3740150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66F76-C8FB-4C0F-B612-8E18A040937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8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627912"/>
              </p:ext>
            </p:extLst>
          </p:nvPr>
        </p:nvGraphicFramePr>
        <p:xfrm>
          <a:off x="914400" y="332656"/>
          <a:ext cx="7772969" cy="57586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28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9236">
                <a:tc>
                  <a:txBody>
                    <a:bodyPr/>
                    <a:lstStyle/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r>
                        <a:rPr lang="ru-RU" sz="600" dirty="0">
                          <a:solidFill>
                            <a:srgbClr val="0066FF"/>
                          </a:solidFill>
                          <a:effectLst/>
                        </a:rPr>
                        <a:t> </a:t>
                      </a: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Правило </a:t>
                      </a:r>
                      <a:r>
                        <a:rPr lang="ru-RU" sz="1800" dirty="0">
                          <a:solidFill>
                            <a:srgbClr val="0066FF"/>
                          </a:solidFill>
                          <a:effectLst/>
                        </a:rPr>
                        <a:t>№1 «Настройся на задание</a:t>
                      </a: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Попроси себя. 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Уговори себя.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Договорись с собой.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Заставь себя.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5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solidFill>
                          <a:srgbClr val="0066FF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Правило №2 «Выслушай задание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Смотри </a:t>
                      </a: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 учителя.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Не перебивай.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Не отвлекайся.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Старайся понять то, что объясняют.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Повтори задание.</a:t>
                      </a: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6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Правило №3 «Не понял - переспроси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Терпеливо дождись своей очереди. 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Четко сформулируй свой вопрос.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Начни свой вопрос с вежливых слов.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Получив ответ, поблагодари.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</a:txBody>
                  <a:tcPr marL="65562" marR="6556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077" name="Рисунок 1" descr="MCj0345365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733" y="2453520"/>
            <a:ext cx="723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024165" y="680939"/>
            <a:ext cx="730250" cy="731837"/>
          </a:xfrm>
          <a:prstGeom prst="ellipse">
            <a:avLst/>
          </a:prstGeom>
          <a:solidFill>
            <a:srgbClr val="FFCC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1223912" y="908720"/>
            <a:ext cx="71437" cy="71438"/>
          </a:xfrm>
          <a:prstGeom prst="ellipse">
            <a:avLst/>
          </a:prstGeom>
          <a:solidFill>
            <a:srgbClr val="00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1507170" y="915168"/>
            <a:ext cx="71437" cy="71438"/>
          </a:xfrm>
          <a:prstGeom prst="ellipse">
            <a:avLst/>
          </a:prstGeom>
          <a:solidFill>
            <a:srgbClr val="00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rc 9"/>
          <p:cNvSpPr>
            <a:spLocks/>
          </p:cNvSpPr>
          <p:nvPr/>
        </p:nvSpPr>
        <p:spPr bwMode="auto">
          <a:xfrm rot="2512052" flipH="1">
            <a:off x="1187400" y="812377"/>
            <a:ext cx="144463" cy="1444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rc 8"/>
          <p:cNvSpPr>
            <a:spLocks/>
          </p:cNvSpPr>
          <p:nvPr/>
        </p:nvSpPr>
        <p:spPr bwMode="auto">
          <a:xfrm rot="2512052" flipH="1">
            <a:off x="1470658" y="812377"/>
            <a:ext cx="144463" cy="1444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1410686" y="943946"/>
            <a:ext cx="0" cy="142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rc 6"/>
          <p:cNvSpPr>
            <a:spLocks/>
          </p:cNvSpPr>
          <p:nvPr/>
        </p:nvSpPr>
        <p:spPr bwMode="auto">
          <a:xfrm rot="7750709">
            <a:off x="1317024" y="1070440"/>
            <a:ext cx="187325" cy="217487"/>
          </a:xfrm>
          <a:custGeom>
            <a:avLst/>
            <a:gdLst>
              <a:gd name="G0" fmla="+- 0 0 0"/>
              <a:gd name="G1" fmla="+- 21434 0 0"/>
              <a:gd name="G2" fmla="+- 21600 0 0"/>
              <a:gd name="T0" fmla="*/ 2670 w 21461"/>
              <a:gd name="T1" fmla="*/ 0 h 21434"/>
              <a:gd name="T2" fmla="*/ 21461 w 21461"/>
              <a:gd name="T3" fmla="*/ 18988 h 21434"/>
              <a:gd name="T4" fmla="*/ 0 w 21461"/>
              <a:gd name="T5" fmla="*/ 21434 h 21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61" h="21434" fill="none" extrusionOk="0">
                <a:moveTo>
                  <a:pt x="2670" y="-1"/>
                </a:moveTo>
                <a:cubicBezTo>
                  <a:pt x="12566" y="1232"/>
                  <a:pt x="20331" y="9079"/>
                  <a:pt x="21461" y="18987"/>
                </a:cubicBezTo>
              </a:path>
              <a:path w="21461" h="21434" stroke="0" extrusionOk="0">
                <a:moveTo>
                  <a:pt x="2670" y="-1"/>
                </a:moveTo>
                <a:cubicBezTo>
                  <a:pt x="12566" y="1232"/>
                  <a:pt x="20331" y="9079"/>
                  <a:pt x="21461" y="18987"/>
                </a:cubicBezTo>
                <a:lnTo>
                  <a:pt x="0" y="21434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Oval 4"/>
          <p:cNvSpPr>
            <a:spLocks noChangeArrowheads="1"/>
          </p:cNvSpPr>
          <p:nvPr/>
        </p:nvSpPr>
        <p:spPr bwMode="auto">
          <a:xfrm>
            <a:off x="1098032" y="4376808"/>
            <a:ext cx="735012" cy="735013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EC4CC-4F58-41BB-A2D6-3E88A49EB05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2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520129"/>
              </p:ext>
            </p:extLst>
          </p:nvPr>
        </p:nvGraphicFramePr>
        <p:xfrm>
          <a:off x="914400" y="1259592"/>
          <a:ext cx="7772969" cy="4595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28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93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66FF"/>
                          </a:solidFill>
                          <a:effectLst/>
                        </a:rPr>
                        <a:t>Правило №4 «Представь задание</a:t>
                      </a: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Повтори задание (инструкцию, правила).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как ты </a:t>
                      </a: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его выполнишь.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сколько </a:t>
                      </a: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времени нужно на его выполнение.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то,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что может тебе помешать.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то, что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может тебе помочь.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Правило 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№5 </a:t>
                      </a: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«Проверь. Сравни. Исправь. 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Сообщи.»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Сравни</a:t>
                      </a:r>
                      <a:r>
                        <a:rPr lang="ru-RU" sz="1600" b="1" baseline="0" dirty="0" smtClean="0">
                          <a:solidFill>
                            <a:srgbClr val="0066FF"/>
                          </a:solidFill>
                          <a:effectLst/>
                        </a:rPr>
                        <a:t> то, что получилось с тем, что ты задумал.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Найди ошибки.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Исправь </a:t>
                      </a: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их.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Еще раз сравни с тем, что должно </a:t>
                      </a: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получилось.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Сообщи о том, что задание выполнено.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AutoShape 3"/>
          <p:cNvSpPr>
            <a:spLocks noChangeAspect="1" noChangeArrowheads="1"/>
          </p:cNvSpPr>
          <p:nvPr/>
        </p:nvSpPr>
        <p:spPr bwMode="auto">
          <a:xfrm>
            <a:off x="1045680" y="1728540"/>
            <a:ext cx="817563" cy="736600"/>
          </a:xfrm>
          <a:prstGeom prst="cloudCallout">
            <a:avLst>
              <a:gd name="adj1" fmla="val -194"/>
              <a:gd name="adj2" fmla="val 6574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Шестиугольник 35"/>
          <p:cNvSpPr>
            <a:spLocks noChangeAspect="1"/>
          </p:cNvSpPr>
          <p:nvPr/>
        </p:nvSpPr>
        <p:spPr bwMode="auto">
          <a:xfrm>
            <a:off x="1019303" y="3931741"/>
            <a:ext cx="854075" cy="735012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FF00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!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EC4CC-4F58-41BB-A2D6-3E88A49EB05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2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трелка вправо 27"/>
          <p:cNvSpPr>
            <a:spLocks noChangeArrowheads="1"/>
          </p:cNvSpPr>
          <p:nvPr/>
        </p:nvSpPr>
        <p:spPr bwMode="auto">
          <a:xfrm>
            <a:off x="6822696" y="2855188"/>
            <a:ext cx="360362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>
            <a:off x="1611312" y="2863293"/>
            <a:ext cx="376238" cy="257175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7" name="Стрелка вправо 6"/>
          <p:cNvSpPr>
            <a:spLocks noChangeArrowheads="1"/>
          </p:cNvSpPr>
          <p:nvPr/>
        </p:nvSpPr>
        <p:spPr bwMode="auto">
          <a:xfrm>
            <a:off x="3308112" y="2854667"/>
            <a:ext cx="360363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Стрелка вправо 7"/>
          <p:cNvSpPr>
            <a:spLocks noChangeArrowheads="1"/>
          </p:cNvSpPr>
          <p:nvPr/>
        </p:nvSpPr>
        <p:spPr bwMode="auto">
          <a:xfrm>
            <a:off x="4943046" y="2854667"/>
            <a:ext cx="360362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pic>
        <p:nvPicPr>
          <p:cNvPr id="22" name="Picture 25" descr="MC90034536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520" y="2360720"/>
            <a:ext cx="126365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val 3"/>
          <p:cNvSpPr>
            <a:spLocks noChangeAspect="1" noChangeArrowheads="1"/>
          </p:cNvSpPr>
          <p:nvPr/>
        </p:nvSpPr>
        <p:spPr bwMode="auto">
          <a:xfrm>
            <a:off x="3720904" y="2390218"/>
            <a:ext cx="1193800" cy="119380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C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ru-RU" sz="54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6" name="Выноска-облако 25"/>
          <p:cNvSpPr/>
          <p:nvPr/>
        </p:nvSpPr>
        <p:spPr>
          <a:xfrm>
            <a:off x="5303408" y="2385636"/>
            <a:ext cx="1476164" cy="1193740"/>
          </a:xfrm>
          <a:prstGeom prst="cloudCallout">
            <a:avLst>
              <a:gd name="adj1" fmla="val -36669"/>
              <a:gd name="adj2" fmla="val 1825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7" name="AutoShape 3"/>
          <p:cNvSpPr>
            <a:spLocks noChangeAspect="1" noChangeArrowheads="1"/>
          </p:cNvSpPr>
          <p:nvPr/>
        </p:nvSpPr>
        <p:spPr bwMode="auto">
          <a:xfrm>
            <a:off x="7213408" y="2375801"/>
            <a:ext cx="1222375" cy="1222375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38100">
            <a:solidFill>
              <a:srgbClr val="C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5400" b="1" dirty="0">
                <a:solidFill>
                  <a:srgbClr val="FFFF00"/>
                </a:solidFill>
                <a:cs typeface="+mn-cs"/>
              </a:rPr>
              <a:t>!</a:t>
            </a:r>
          </a:p>
        </p:txBody>
      </p:sp>
      <p:sp>
        <p:nvSpPr>
          <p:cNvPr id="36865" name="Скругленный прямоугольник 36864"/>
          <p:cNvSpPr/>
          <p:nvPr/>
        </p:nvSpPr>
        <p:spPr>
          <a:xfrm>
            <a:off x="390477" y="3979542"/>
            <a:ext cx="1196131" cy="6900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</a:rPr>
              <a:t>Настройся 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78528" y="3988516"/>
            <a:ext cx="1208557" cy="6983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Выслушай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694528" y="3988516"/>
            <a:ext cx="1259979" cy="6983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Уточни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351254" y="3988517"/>
            <a:ext cx="1411570" cy="6983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Представь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22200" y="4002728"/>
            <a:ext cx="1296144" cy="6983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</a:rPr>
              <a:t>Проверь. Сравни. Исправь. Сообщи.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85143" y="2404105"/>
            <a:ext cx="1201738" cy="1201737"/>
            <a:chOff x="138967" y="2368937"/>
            <a:chExt cx="1201738" cy="1201737"/>
          </a:xfrm>
        </p:grpSpPr>
        <p:sp>
          <p:nvSpPr>
            <p:cNvPr id="61469" name="Oval 29"/>
            <p:cNvSpPr>
              <a:spLocks noChangeAspect="1" noChangeArrowheads="1"/>
            </p:cNvSpPr>
            <p:nvPr/>
          </p:nvSpPr>
          <p:spPr bwMode="auto">
            <a:xfrm>
              <a:off x="138967" y="2368937"/>
              <a:ext cx="1201738" cy="1201737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61470" name="Oval 30"/>
            <p:cNvSpPr>
              <a:spLocks noChangeArrowheads="1"/>
            </p:cNvSpPr>
            <p:nvPr/>
          </p:nvSpPr>
          <p:spPr bwMode="auto">
            <a:xfrm>
              <a:off x="875012" y="2686335"/>
              <a:ext cx="144463" cy="1444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1" name="Oval 31"/>
            <p:cNvSpPr>
              <a:spLocks noChangeArrowheads="1"/>
            </p:cNvSpPr>
            <p:nvPr/>
          </p:nvSpPr>
          <p:spPr bwMode="auto">
            <a:xfrm>
              <a:off x="431800" y="2686335"/>
              <a:ext cx="144463" cy="1444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2" name="Arc 32"/>
            <p:cNvSpPr>
              <a:spLocks/>
            </p:cNvSpPr>
            <p:nvPr/>
          </p:nvSpPr>
          <p:spPr bwMode="auto">
            <a:xfrm rot="2512052" flipH="1">
              <a:off x="395288" y="2569338"/>
              <a:ext cx="180975" cy="1809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3" name="Arc 33"/>
            <p:cNvSpPr>
              <a:spLocks/>
            </p:cNvSpPr>
            <p:nvPr/>
          </p:nvSpPr>
          <p:spPr bwMode="auto">
            <a:xfrm rot="2512052" flipH="1">
              <a:off x="827088" y="2577964"/>
              <a:ext cx="180975" cy="1809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4" name="Line 34"/>
            <p:cNvSpPr>
              <a:spLocks noChangeShapeType="1"/>
            </p:cNvSpPr>
            <p:nvPr/>
          </p:nvSpPr>
          <p:spPr bwMode="auto">
            <a:xfrm>
              <a:off x="719138" y="2925684"/>
              <a:ext cx="0" cy="18097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5" name="Arc 35"/>
            <p:cNvSpPr>
              <a:spLocks/>
            </p:cNvSpPr>
            <p:nvPr/>
          </p:nvSpPr>
          <p:spPr bwMode="auto">
            <a:xfrm rot="7750709">
              <a:off x="551656" y="3025113"/>
              <a:ext cx="284163" cy="339725"/>
            </a:xfrm>
            <a:custGeom>
              <a:avLst/>
              <a:gdLst>
                <a:gd name="G0" fmla="+- 0 0 0"/>
                <a:gd name="G1" fmla="+- 21434 0 0"/>
                <a:gd name="G2" fmla="+- 21600 0 0"/>
                <a:gd name="T0" fmla="*/ 2670 w 21461"/>
                <a:gd name="T1" fmla="*/ 0 h 21434"/>
                <a:gd name="T2" fmla="*/ 21461 w 21461"/>
                <a:gd name="T3" fmla="*/ 18988 h 21434"/>
                <a:gd name="T4" fmla="*/ 0 w 21461"/>
                <a:gd name="T5" fmla="*/ 21434 h 2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61" h="21434" fill="none" extrusionOk="0">
                  <a:moveTo>
                    <a:pt x="2670" y="-1"/>
                  </a:moveTo>
                  <a:cubicBezTo>
                    <a:pt x="12566" y="1232"/>
                    <a:pt x="20331" y="9079"/>
                    <a:pt x="21461" y="18987"/>
                  </a:cubicBezTo>
                </a:path>
                <a:path w="21461" h="21434" stroke="0" extrusionOk="0">
                  <a:moveTo>
                    <a:pt x="2670" y="-1"/>
                  </a:moveTo>
                  <a:cubicBezTo>
                    <a:pt x="12566" y="1232"/>
                    <a:pt x="20331" y="9079"/>
                    <a:pt x="21461" y="18987"/>
                  </a:cubicBezTo>
                  <a:lnTo>
                    <a:pt x="0" y="21434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476" name="Rectangle 36"/>
          <p:cNvSpPr>
            <a:spLocks noGrp="1"/>
          </p:cNvSpPr>
          <p:nvPr>
            <p:ph type="title"/>
          </p:nvPr>
        </p:nvSpPr>
        <p:spPr bwMode="auto">
          <a:xfrm>
            <a:off x="685800" y="0"/>
            <a:ext cx="7620000" cy="1782762"/>
          </a:xfrm>
          <a:solidFill>
            <a:srgbClr val="FF99FF">
              <a:alpha val="50000"/>
            </a:srgbClr>
          </a:solidFill>
          <a:extLst/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800" b="1" dirty="0">
                <a:solidFill>
                  <a:srgbClr val="0066FF"/>
                </a:solidFill>
              </a:rPr>
              <a:t>СХЕМА ВЫПОЛНЕНИЯ ДЕЙСТВИЯ</a:t>
            </a:r>
          </a:p>
        </p:txBody>
      </p:sp>
      <p:cxnSp>
        <p:nvCxnSpPr>
          <p:cNvPr id="6" name="Соединительная линия уступом 5"/>
          <p:cNvCxnSpPr>
            <a:endCxn id="26" idx="3"/>
          </p:cNvCxnSpPr>
          <p:nvPr/>
        </p:nvCxnSpPr>
        <p:spPr>
          <a:xfrm rot="10800000" flipV="1">
            <a:off x="6041490" y="2385635"/>
            <a:ext cx="1888610" cy="68253"/>
          </a:xfrm>
          <a:prstGeom prst="bentConnector4">
            <a:avLst>
              <a:gd name="adj1" fmla="val 139"/>
              <a:gd name="adj2" fmla="val -436897"/>
            </a:avLst>
          </a:prstGeom>
          <a:ln w="34925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26" idx="1"/>
            <a:endCxn id="24" idx="4"/>
          </p:cNvCxnSpPr>
          <p:nvPr/>
        </p:nvCxnSpPr>
        <p:spPr>
          <a:xfrm rot="5400000">
            <a:off x="5176691" y="2719218"/>
            <a:ext cx="5913" cy="1723686"/>
          </a:xfrm>
          <a:prstGeom prst="bentConnector3">
            <a:avLst>
              <a:gd name="adj1" fmla="val 3966058"/>
            </a:avLst>
          </a:prstGeom>
          <a:ln w="34925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7D33D-C539-49BA-8176-384F1C392A0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81000" y="2438400"/>
            <a:ext cx="8382000" cy="4114800"/>
          </a:xfrm>
          <a:solidFill>
            <a:srgbClr val="FF99FF">
              <a:alpha val="50000"/>
            </a:srgbClr>
          </a:solidFill>
          <a:ln>
            <a:solidFill>
              <a:schemeClr val="tx1"/>
            </a:solidFill>
          </a:ln>
        </p:spPr>
        <p:txBody>
          <a:bodyPr anchor="ctr">
            <a:normAutofit fontScale="90000"/>
          </a:bodyPr>
          <a:lstStyle/>
          <a:p>
            <a:r>
              <a:rPr lang="ru-RU" sz="4000" b="1" dirty="0" smtClean="0">
                <a:solidFill>
                  <a:srgbClr val="0066FF"/>
                </a:solidFill>
              </a:rPr>
              <a:t/>
            </a:r>
            <a:br>
              <a:rPr lang="ru-RU" sz="4000" b="1" dirty="0" smtClean="0">
                <a:solidFill>
                  <a:srgbClr val="0066FF"/>
                </a:solidFill>
              </a:rPr>
            </a:br>
            <a:r>
              <a:rPr lang="ru-RU" sz="4000" b="1" dirty="0">
                <a:solidFill>
                  <a:srgbClr val="0066FF"/>
                </a:solidFill>
              </a:rPr>
              <a:t/>
            </a:r>
            <a:br>
              <a:rPr lang="ru-RU" sz="4000" b="1" dirty="0">
                <a:solidFill>
                  <a:srgbClr val="0066FF"/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ЗДОРОВЬЕСБЕРЕГАЮЩИЕ ТЕХНОЛОГИИ 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В СЕМЬЕ</a:t>
            </a:r>
            <a:b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ИСПОЛЬЗОВАНИЕ </a:t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«КОМПЛЕКСА УПРАЖНЕНИЙ»</a:t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РАЗРАБОТАННОГО СПЕЦИАЛИСТАМИ </a:t>
            </a:r>
            <a:b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700" b="1" dirty="0" smtClean="0">
                <a:solidFill>
                  <a:schemeClr val="accent2">
                    <a:lumMod val="75000"/>
                  </a:schemeClr>
                </a:solidFill>
              </a:rPr>
              <a:t>ГБУ ДО ЦППМСП ВЫБОРГСКОГО РАЙОНА СПБ</a:t>
            </a:r>
            <a:r>
              <a:rPr lang="ru-RU" sz="2000" b="1" dirty="0">
                <a:solidFill>
                  <a:srgbClr val="0066FF"/>
                </a:solidFill>
              </a:rPr>
              <a:t/>
            </a:r>
            <a:br>
              <a:rPr lang="ru-RU" sz="2000" b="1" dirty="0">
                <a:solidFill>
                  <a:srgbClr val="0066FF"/>
                </a:solidFill>
              </a:rPr>
            </a:br>
            <a:endParaRPr lang="ru-RU" sz="4000" b="1" dirty="0">
              <a:solidFill>
                <a:srgbClr val="0066FF"/>
              </a:solidFill>
            </a:endParaRP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04800"/>
            <a:ext cx="5110349" cy="2941638"/>
          </a:xfrm>
          <a:prstGeom prst="rect">
            <a:avLst/>
          </a:prstGeom>
          <a:noFill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66F76-C8FB-4C0F-B612-8E18A040937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8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33400" y="1981200"/>
            <a:ext cx="8136903" cy="4680519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 создания благоприятного эмоционального климата в семье;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 многообразия упражнений, в «Комплексе упражнений» используются приемы психогимнастики, пальчиковой, дыхательной и др.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 системности. Практика применения упражнений основана на расписании.  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Важно вызывать у ребенка положительные эмоции. В этом случае произвольность формируется эффективнее.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91072" y="6429396"/>
            <a:ext cx="8352928" cy="1296144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228600"/>
            <a:ext cx="7000924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Принципы реализации «Комплекса упражнений» родителями при выполнении домашних заданий</a:t>
            </a:r>
            <a:endParaRPr lang="ru-RU" sz="2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66F76-C8FB-4C0F-B612-8E18A040937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352800"/>
            <a:ext cx="3810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00"/>
            <a:ext cx="4038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67200" y="3200400"/>
            <a:ext cx="457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Упражнение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Название: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Четыре стихии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Направленность упражнения: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упражнение, адаптированное для коррекции эмоционально-волевой сферы обучающихся.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Овладение навыками управления своей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эмоционально-волевой сферой.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Мишени психолого-педагогической коррекции дефицитарных функций: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 качества и скорости когнитивных процессов при эмоциональной активации, зависимость работоспособности от внешней обстановки.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Инструкция: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Ведущий объясняет условия: на слово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земля, нужно опустить руки вниз, на слово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вытянуть руки вперед,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воздух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поднять руки вверх,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огонь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произвести вращение руками в локтевых суставах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66F76-C8FB-4C0F-B612-8E18A040937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8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28601" y="269875"/>
            <a:ext cx="8770938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sz="36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     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Кинезеологические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 упражнения.</a:t>
            </a:r>
          </a:p>
          <a:p>
            <a:pPr algn="just" eaLnBrk="1" hangingPunct="1">
              <a:spcBef>
                <a:spcPct val="50000"/>
              </a:spcBef>
              <a:defRPr/>
            </a:pPr>
            <a:r>
              <a:rPr lang="ru-RU" sz="2800" dirty="0" err="1" smtClean="0"/>
              <a:t>Кинезиология</a:t>
            </a:r>
            <a:r>
              <a:rPr lang="ru-RU" sz="2800" dirty="0" smtClean="0"/>
              <a:t> - это наука о развитии умственных способностей и физического здоровья через двигательные упражнения.</a:t>
            </a:r>
            <a:endParaRPr lang="ru-RU" sz="2800" dirty="0" smtClean="0">
              <a:latin typeface="+mn-lt"/>
              <a:ea typeface="Batang" panose="02030600000101010101" pitchFamily="18" charset="-127"/>
            </a:endParaRPr>
          </a:p>
        </p:txBody>
      </p:sp>
      <p:pic>
        <p:nvPicPr>
          <p:cNvPr id="138242" name="Picture 2" descr="Картинки по запросу кинезиологические упражнения для дет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743200"/>
            <a:ext cx="2609850" cy="1752600"/>
          </a:xfrm>
          <a:prstGeom prst="rect">
            <a:avLst/>
          </a:prstGeom>
          <a:noFill/>
        </p:spPr>
      </p:pic>
      <p:pic>
        <p:nvPicPr>
          <p:cNvPr id="138244" name="Picture 4" descr="Картинки по запросу кинезиологические упражнения для дете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267200"/>
            <a:ext cx="1924050" cy="2371726"/>
          </a:xfrm>
          <a:prstGeom prst="rect">
            <a:avLst/>
          </a:prstGeom>
          <a:noFill/>
        </p:spPr>
      </p:pic>
      <p:pic>
        <p:nvPicPr>
          <p:cNvPr id="13824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4572000"/>
            <a:ext cx="3124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824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2590800"/>
            <a:ext cx="3124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485B92-27EF-42B7-B28C-D2115F1C0D8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458200" cy="12192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dirty="0" smtClean="0">
                <a:solidFill>
                  <a:schemeClr val="bg1"/>
                </a:solidFill>
              </a:rPr>
              <a:t>Литература для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самообразование 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сфере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родительства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>: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600200"/>
            <a:ext cx="4897437" cy="45307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600" dirty="0" smtClean="0"/>
              <a:t>1. </a:t>
            </a:r>
            <a:r>
              <a:rPr lang="ru-RU" sz="1600" dirty="0" err="1" smtClean="0"/>
              <a:t>Баркли</a:t>
            </a:r>
            <a:r>
              <a:rPr lang="ru-RU" sz="1600" dirty="0" smtClean="0"/>
              <a:t> Р.А., </a:t>
            </a:r>
            <a:r>
              <a:rPr lang="ru-RU" sz="1600" dirty="0" err="1" smtClean="0"/>
              <a:t>Бентон</a:t>
            </a:r>
            <a:r>
              <a:rPr lang="ru-RU" sz="1600" dirty="0" smtClean="0"/>
              <a:t> К.М. Ваш непослушный ребенок (пер. с англ. Смирнова А., </a:t>
            </a:r>
            <a:r>
              <a:rPr lang="ru-RU" sz="1600" dirty="0" err="1" smtClean="0"/>
              <a:t>Цирулевой</a:t>
            </a:r>
            <a:r>
              <a:rPr lang="ru-RU" sz="1600" dirty="0" smtClean="0"/>
              <a:t> Д.) </a:t>
            </a:r>
            <a:r>
              <a:rPr lang="ru-RU" sz="1600" dirty="0" err="1" smtClean="0"/>
              <a:t>Изд-во:Питер</a:t>
            </a:r>
            <a:r>
              <a:rPr lang="ru-RU" sz="1600" dirty="0" smtClean="0"/>
              <a:t>.- 2004.- 218с.</a:t>
            </a:r>
            <a:br>
              <a:rPr lang="ru-RU" sz="1600" dirty="0" smtClean="0"/>
            </a:br>
            <a:r>
              <a:rPr lang="ru-RU" sz="1600" dirty="0" smtClean="0"/>
              <a:t>ISBN: 5-469-00014-1</a:t>
            </a:r>
            <a:br>
              <a:rPr lang="ru-RU" sz="1600" dirty="0" smtClean="0"/>
            </a:br>
            <a:endParaRPr lang="ru-RU" sz="1600" dirty="0" smtClean="0"/>
          </a:p>
          <a:p>
            <a:pPr>
              <a:lnSpc>
                <a:spcPct val="80000"/>
              </a:lnSpc>
            </a:pP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ru-RU" sz="1600" dirty="0" smtClean="0"/>
              <a:t>2. </a:t>
            </a:r>
            <a:r>
              <a:rPr lang="ru-RU" sz="1600" dirty="0" err="1" smtClean="0"/>
              <a:t>Болотовский</a:t>
            </a:r>
            <a:r>
              <a:rPr lang="ru-RU" sz="1600" dirty="0" smtClean="0"/>
              <a:t> Г. В., Чутко Л. С. </a:t>
            </a:r>
            <a:r>
              <a:rPr lang="ru-RU" sz="1600" dirty="0" err="1" smtClean="0"/>
              <a:t>Гиперактивный</a:t>
            </a:r>
            <a:r>
              <a:rPr lang="ru-RU" sz="1600" dirty="0" smtClean="0"/>
              <a:t> ребенок: развитие, воспитание, обучение (Серия: Лучшая книга о ребенке).-Изд-во: Вектор.- 2009.-192 с.</a:t>
            </a:r>
            <a:br>
              <a:rPr lang="ru-RU" sz="1600" dirty="0" smtClean="0"/>
            </a:br>
            <a:r>
              <a:rPr lang="ru-RU" sz="1600" dirty="0" smtClean="0"/>
              <a:t>ISBN: 978-5-9684-0762-7</a:t>
            </a:r>
            <a:br>
              <a:rPr lang="ru-RU" sz="1600" dirty="0" smtClean="0"/>
            </a:b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ru-RU" sz="1600" dirty="0" smtClean="0"/>
              <a:t>3. Чутко Л.С. Синдром дефицита внимания с гиперактивностью и сопутствующие расстройства .-Изд-во: ХОКА, 2007.- 136 с.</a:t>
            </a:r>
            <a:br>
              <a:rPr lang="ru-RU" sz="1600" dirty="0" smtClean="0"/>
            </a:br>
            <a:r>
              <a:rPr lang="ru-RU" sz="1600" dirty="0" smtClean="0"/>
              <a:t>ISBN: 978-5-98037-088-6</a:t>
            </a:r>
            <a:br>
              <a:rPr lang="ru-RU" sz="1600" dirty="0" smtClean="0"/>
            </a:b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ru-RU" sz="1600" dirty="0" smtClean="0"/>
              <a:t>4. </a:t>
            </a:r>
            <a:r>
              <a:rPr lang="ru-RU" sz="1600" dirty="0" err="1" smtClean="0"/>
              <a:t>Ясюкова</a:t>
            </a:r>
            <a:r>
              <a:rPr lang="ru-RU" sz="1600" dirty="0" smtClean="0"/>
              <a:t> Л.А.  Психологическая профилактика проблем в обучении и развитии школьников (Серия: Психологический практикум).- Изд-во: Речь, 2003 .- 384 с.</a:t>
            </a:r>
            <a:br>
              <a:rPr lang="ru-RU" sz="1600" dirty="0" smtClean="0"/>
            </a:br>
            <a:r>
              <a:rPr lang="ru-RU" sz="1600" dirty="0" smtClean="0"/>
              <a:t>ISBN 5-9268-0181-8 </a:t>
            </a:r>
          </a:p>
        </p:txBody>
      </p:sp>
      <p:pic>
        <p:nvPicPr>
          <p:cNvPr id="151556" name="Picture 7" descr="Картинка 1 из 21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39000" y="1905000"/>
            <a:ext cx="1485900" cy="2189163"/>
          </a:xfrm>
        </p:spPr>
      </p:pic>
      <p:pic>
        <p:nvPicPr>
          <p:cNvPr id="151557" name="Picture 5" descr="Картинка 2 из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1905000"/>
            <a:ext cx="152400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58" name="Picture 12" descr="Картинка 1 из 60">
            <a:hlinkClick r:id="rId6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5410200" y="4343400"/>
            <a:ext cx="1584325" cy="2087563"/>
          </a:xfrm>
        </p:spPr>
      </p:pic>
      <p:pic>
        <p:nvPicPr>
          <p:cNvPr id="151559" name="Picture 15" descr="Картинка 1 из 1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15200" y="4267200"/>
            <a:ext cx="140335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0AFEAF-B564-4917-B002-B17CF50BF5D7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1143000"/>
          </a:xfrm>
        </p:spPr>
        <p:txBody>
          <a:bodyPr/>
          <a:lstStyle/>
          <a:p>
            <a:pPr algn="ctr"/>
            <a:endParaRPr lang="en-US" sz="3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203202" y="1295400"/>
          <a:ext cx="8483598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283D8-E13F-47D8-BC77-263D4D91D40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4652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Детские поликлиники Выборгского района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4294967295"/>
          </p:nvPr>
        </p:nvSpPr>
        <p:spPr>
          <a:xfrm>
            <a:off x="899592" y="2564904"/>
            <a:ext cx="7025208" cy="356125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Детская городская поликлиника №. 7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Детская городская поликлиника № 11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Детская городская поликлиника № 17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Детская городская поликлиника № 63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Детская городская поликлиника № 71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Детская городская поликлиника № 23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744" cy="14652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Медицинские учреждения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Санкт-Петербурга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4294967295"/>
          </p:nvPr>
        </p:nvSpPr>
        <p:spPr>
          <a:xfrm>
            <a:off x="304800" y="2209800"/>
            <a:ext cx="8839200" cy="356125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400" dirty="0" smtClean="0"/>
              <a:t>ФГБОУ ВО </a:t>
            </a:r>
            <a:r>
              <a:rPr lang="ru-RU" sz="2400" dirty="0" err="1" smtClean="0"/>
              <a:t>Спбгпму</a:t>
            </a:r>
            <a:r>
              <a:rPr lang="ru-RU" sz="2400" dirty="0" smtClean="0"/>
              <a:t> Минздрава России Консультативно-диагностический центр</a:t>
            </a:r>
          </a:p>
          <a:p>
            <a:pPr>
              <a:buNone/>
            </a:pPr>
            <a:r>
              <a:rPr lang="ru-RU" sz="2400" dirty="0" smtClean="0">
                <a:hlinkClick r:id="rId2" tooltip="Россия, Санкт-Петербург, улица Александра Матросова, 22, 194100 на карте Санкт-Петербурга"/>
              </a:rPr>
              <a:t>ул. Александра Матросова, 22</a:t>
            </a:r>
          </a:p>
          <a:p>
            <a:r>
              <a:rPr lang="ru-RU" sz="2400" dirty="0" smtClean="0"/>
              <a:t>Институт мозга человека им. Н. П. Бехтеревой РАН </a:t>
            </a:r>
          </a:p>
          <a:p>
            <a:pPr>
              <a:buNone/>
            </a:pPr>
            <a:r>
              <a:rPr lang="ru-RU" sz="2400" dirty="0" smtClean="0">
                <a:hlinkClick r:id="rId3" tooltip="Россия, Санкт-Петербург, улица Академика Павлова, 12А, 197376 на карте Санкт-Петербурга"/>
              </a:rPr>
              <a:t>ул. Академика Павлова, 12А</a:t>
            </a:r>
          </a:p>
          <a:p>
            <a:r>
              <a:rPr lang="ru-RU" sz="2400" dirty="0" smtClean="0"/>
              <a:t>Центр восстановительного лечения Детская психиатрия имени С. С. Мнухина, психоневрологическое диспансерное отделение № 1</a:t>
            </a:r>
          </a:p>
          <a:p>
            <a:r>
              <a:rPr lang="ru-RU" sz="2400" dirty="0" smtClean="0">
                <a:hlinkClick r:id="rId4" tooltip="Санкт-Петербург, просп. Пархоменко, 20, 194156 на карте Санкт-Петербурга"/>
              </a:rPr>
              <a:t>просп. Пархоменко, 20</a:t>
            </a:r>
          </a:p>
          <a:p>
            <a:endParaRPr lang="ru-RU" sz="24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Бассейны Выборгского района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716016" y="1600200"/>
            <a:ext cx="3888432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Бассейн при детской поликлинике № 71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Бассейн                      Физкультурно-оздоровительного клуба “Феникс”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Бассейн спортивного комплекса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Спб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инженерной школы электроники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СДЮШОР по плаванию «Экран»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Центр водных видов спорта «Невская волна»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pool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4248472" cy="4320479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027664"/>
            <a:ext cx="7382434" cy="5291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Биологически обратная связь (БОС)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724400" y="1600200"/>
            <a:ext cx="4267200" cy="452596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ru-RU" sz="2100" b="1" dirty="0" smtClean="0"/>
              <a:t>Биологическая обратная связь</a:t>
            </a:r>
            <a:r>
              <a:rPr lang="ru-RU" sz="1800" dirty="0" smtClean="0"/>
              <a:t> </a:t>
            </a:r>
            <a:r>
              <a:rPr lang="ru-RU" dirty="0"/>
              <a:t>(ЭЭГ) </a:t>
            </a:r>
            <a:r>
              <a:rPr lang="ru-RU" dirty="0" smtClean="0"/>
              <a:t>(англ. - </a:t>
            </a:r>
            <a:r>
              <a:rPr lang="ru-RU" dirty="0" err="1"/>
              <a:t>biofeedback</a:t>
            </a:r>
            <a:r>
              <a:rPr lang="ru-RU" dirty="0"/>
              <a:t>) </a:t>
            </a:r>
            <a:r>
              <a:rPr lang="ru-RU" dirty="0" smtClean="0"/>
              <a:t>-технология, </a:t>
            </a:r>
            <a:r>
              <a:rPr lang="ru-RU" dirty="0"/>
              <a:t>включающая в себя комплекс физиологических, профилактических и лечебных процедур, в ходе которых человеку посредством внешней цепи </a:t>
            </a:r>
            <a:r>
              <a:rPr lang="ru-RU" dirty="0" smtClean="0"/>
              <a:t>обратной связи, </a:t>
            </a:r>
            <a:r>
              <a:rPr lang="ru-RU" dirty="0"/>
              <a:t>организованной преимущественно с помощью </a:t>
            </a:r>
            <a:r>
              <a:rPr lang="ru-RU" dirty="0" smtClean="0"/>
              <a:t>микропроцессорной</a:t>
            </a:r>
            <a:r>
              <a:rPr lang="ru-RU" dirty="0"/>
              <a:t> </a:t>
            </a:r>
            <a:r>
              <a:rPr lang="ru-RU" dirty="0" err="1" smtClean="0"/>
              <a:t>икомпьютерной</a:t>
            </a:r>
            <a:r>
              <a:rPr lang="ru-RU" dirty="0" smtClean="0"/>
              <a:t> </a:t>
            </a:r>
            <a:r>
              <a:rPr lang="ru-RU" dirty="0"/>
              <a:t>техники, предъявляется </a:t>
            </a:r>
            <a:r>
              <a:rPr lang="ru-RU" dirty="0" smtClean="0"/>
              <a:t>информация</a:t>
            </a:r>
            <a:r>
              <a:rPr lang="ru-RU" dirty="0"/>
              <a:t> о состоянии и изменении тех или иных собственных </a:t>
            </a:r>
            <a:r>
              <a:rPr lang="ru-RU" dirty="0" smtClean="0"/>
              <a:t>физиологических процессов</a:t>
            </a:r>
            <a:r>
              <a:rPr lang="ru-RU" dirty="0"/>
              <a:t>.</a:t>
            </a:r>
          </a:p>
        </p:txBody>
      </p:sp>
      <p:pic>
        <p:nvPicPr>
          <p:cNvPr id="1026" name="Picture 2" descr="http://biofeedback.expert/wp-content/uploads/2018/04/33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05000"/>
            <a:ext cx="4038600" cy="35052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027664"/>
            <a:ext cx="7382434" cy="52912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Электроэнцефалограмма</a:t>
            </a:r>
            <a:r>
              <a:rPr lang="ru-RU" dirty="0" smtClean="0"/>
              <a:t> (ЭЭГ)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5097016" y="2209800"/>
            <a:ext cx="3818384" cy="3962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/>
              <a:t>Электроэнцефалограмма</a:t>
            </a:r>
            <a:r>
              <a:rPr lang="ru-RU" sz="1800" dirty="0" smtClean="0"/>
              <a:t> (ЭЭГ) </a:t>
            </a:r>
            <a:r>
              <a:rPr lang="ru-RU" sz="1800" dirty="0" smtClean="0"/>
              <a:t>– </a:t>
            </a:r>
            <a:r>
              <a:rPr lang="ru-RU" sz="1800" dirty="0"/>
              <a:t>высокоинформативный метод диагностики состояния нервной системы, основанный на регистрации биоэлектрических потенциалов коры головного мозга в процессе его жизнедеятельности. </a:t>
            </a:r>
          </a:p>
        </p:txBody>
      </p:sp>
      <p:pic>
        <p:nvPicPr>
          <p:cNvPr id="131074" name="Picture 2" descr="https://avatars.mds.yandex.net/get-pdb/2492799/157641b4-3fd9-4e60-b9c5-e3432303d89e/or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133600"/>
            <a:ext cx="4457700" cy="2924176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203202" y="1295400"/>
          <a:ext cx="8635998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283D8-E13F-47D8-BC77-263D4D91D40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7992034" cy="529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/>
              <a:t>Деятельность специалистов ГБУ ДО ЦППМСП по разработке и реализации индивидуального образовательного маршрута (ИОМ/ ИОП).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2819400" y="1752600"/>
            <a:ext cx="6324600" cy="277336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    Обеспечение организационно-методических условий реализации осуществления образовательного процесса для преодоления СДВГ у обучающихся посредством разработки ИОМ/ ИОП, специалистами различного профиля (образовательной организации и ЦППМСП), с целью реализации индивидуальных особенностей развития каждого ребенка</a:t>
            </a:r>
          </a:p>
          <a:p>
            <a:pPr>
              <a:buNone/>
            </a:pPr>
            <a:r>
              <a:rPr lang="ru-RU" sz="1800" dirty="0" smtClean="0"/>
              <a:t>    Понятие «индивидуальный образовательный маршрут» (ИОМ) рассматривается как персональный путь реализации личностного потенциала ребенка в образовании, интеллектуального, эмоционально-волевого, </a:t>
            </a:r>
            <a:r>
              <a:rPr lang="ru-RU" sz="1800" dirty="0" err="1" smtClean="0"/>
              <a:t>деятельностного</a:t>
            </a:r>
            <a:r>
              <a:rPr lang="ru-RU" sz="1800" dirty="0" smtClean="0"/>
              <a:t>, нравственно-духовного развития. </a:t>
            </a:r>
          </a:p>
          <a:p>
            <a:pPr>
              <a:buNone/>
            </a:pPr>
            <a:r>
              <a:rPr lang="ru-RU" sz="1800" dirty="0" smtClean="0"/>
              <a:t>    ИОМ - это движение в образовательном пространстве, создаваемом для ребенка и его семьи при осуществлении образовательного и психолого-педагогического сопровождения.</a:t>
            </a:r>
          </a:p>
        </p:txBody>
      </p:sp>
      <p:pic>
        <p:nvPicPr>
          <p:cNvPr id="144396" name="Picture 12" descr="Картинки по запросу индивидуальный образовательный маршру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743200"/>
            <a:ext cx="2590800" cy="29718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09800"/>
            <a:ext cx="7382434" cy="529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/>
              <a:t>Помощь по созданию коррекционно-развивающей среды.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191000" y="1752600"/>
            <a:ext cx="49530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Коррекционно-развивающая предметно-пространственная среда выстроенная с учетом рекомендаций разработанных специалистами ГБУ ДО ЦППМСП позволяет создать сбалансированную </a:t>
            </a:r>
            <a:r>
              <a:rPr lang="ru-RU" sz="1800" dirty="0" smtClean="0"/>
              <a:t>коррекционно-развивающую </a:t>
            </a:r>
            <a:r>
              <a:rPr lang="ru-RU" sz="1800" dirty="0" smtClean="0"/>
              <a:t>среду образовательного учреждения.</a:t>
            </a:r>
          </a:p>
        </p:txBody>
      </p:sp>
      <p:pic>
        <p:nvPicPr>
          <p:cNvPr id="5" name="Picture 5" descr="\\192.168.0.241\медиатека\04_Психология\фото\wiLBKvBLWE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3657600" cy="232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\\192.168.0.241\медиатека\04_Психология\фото\dL9kTtqCB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114800"/>
            <a:ext cx="3733800" cy="228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905000"/>
            <a:ext cx="7382434" cy="529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Повышение психолого-педагогической компетентности педагогов</a:t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267200" y="2332037"/>
            <a:ext cx="4504184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    Занятия для педагогов Выборгского района в рамках опытно-экспериментальной площадки по программе повышения квалификации «Проектирование педагогических условий для преодоления синдрома дефицита внимания и гиперактивности у обучающихся в образовательном процессе».</a:t>
            </a:r>
            <a:endParaRPr lang="ru-RU" sz="1800" dirty="0"/>
          </a:p>
        </p:txBody>
      </p:sp>
      <p:pic>
        <p:nvPicPr>
          <p:cNvPr id="144392" name="Picture 8" descr="Обучение педагогов Выборгского райо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438400"/>
            <a:ext cx="3581400" cy="25146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203202" y="1295400"/>
          <a:ext cx="8483598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283D8-E13F-47D8-BC77-263D4D91D40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905000"/>
            <a:ext cx="7382434" cy="529128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Консультирование родителей.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3276600" y="1752600"/>
            <a:ext cx="58674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 sz="1800" dirty="0" smtClean="0"/>
          </a:p>
          <a:p>
            <a:r>
              <a:rPr lang="ru-RU" sz="1800" dirty="0" smtClean="0"/>
              <a:t>Психологическое консультирование родителей является в настоящее время одним из востребованных в практике работы психолога направлений.</a:t>
            </a:r>
          </a:p>
          <a:p>
            <a:pPr>
              <a:buNone/>
            </a:pPr>
            <a:r>
              <a:rPr lang="ru-RU" sz="1800" dirty="0" smtClean="0"/>
              <a:t>    Трудности, возникающие у родителей в вопросах отношений с детьми, предъявляются, как трудности «воспитания». </a:t>
            </a:r>
          </a:p>
          <a:p>
            <a:r>
              <a:rPr lang="ru-RU" sz="1800" dirty="0" smtClean="0"/>
              <a:t>Санкт-Петербург,      Костромской пр.,</a:t>
            </a:r>
            <a:br>
              <a:rPr lang="ru-RU" sz="1800" dirty="0" smtClean="0"/>
            </a:br>
            <a:r>
              <a:rPr lang="ru-RU" sz="1800" dirty="0" smtClean="0"/>
              <a:t>д. 7-А, </a:t>
            </a:r>
            <a:r>
              <a:rPr lang="ru-RU" sz="1800" dirty="0" err="1" smtClean="0"/>
              <a:t>пом</a:t>
            </a:r>
            <a:r>
              <a:rPr lang="ru-RU" sz="1800" dirty="0" smtClean="0"/>
              <a:t>. 1Н</a:t>
            </a:r>
          </a:p>
          <a:p>
            <a:r>
              <a:rPr lang="ru-RU" sz="1800" dirty="0" smtClean="0"/>
              <a:t>тел. (812) 553-18-75</a:t>
            </a:r>
            <a:br>
              <a:rPr lang="ru-RU" sz="1800" dirty="0" smtClean="0"/>
            </a:br>
            <a:r>
              <a:rPr lang="ru-RU" sz="1800" dirty="0" smtClean="0"/>
              <a:t>Время работы: </a:t>
            </a:r>
            <a:r>
              <a:rPr lang="ru-RU" sz="1800" dirty="0" err="1" smtClean="0"/>
              <a:t>пн-сб</a:t>
            </a:r>
            <a:r>
              <a:rPr lang="ru-RU" sz="1800" dirty="0" smtClean="0"/>
              <a:t> с 10.00 до 19.00</a:t>
            </a:r>
          </a:p>
        </p:txBody>
      </p:sp>
      <p:pic>
        <p:nvPicPr>
          <p:cNvPr id="144394" name="Picture 10" descr="Картинки по запросу консультирование родител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819400"/>
            <a:ext cx="2590800" cy="24384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905000"/>
            <a:ext cx="7382434" cy="529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Повышение психолого-педагогической компетентности  родителей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419600" y="1828800"/>
            <a:ext cx="4504184" cy="39624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endParaRPr lang="ru-RU" sz="4000" dirty="0" smtClean="0"/>
          </a:p>
          <a:p>
            <a:r>
              <a:rPr lang="ru-RU" sz="4000" dirty="0" smtClean="0"/>
              <a:t>В ходе мероприятий специалистами ГБУ ДО ЦППМСП представлены методы и приемы, используемые в рамках педагогических технологий, в коррекционно-развивающей деятельности с обучающимися с СДВГ. </a:t>
            </a:r>
          </a:p>
          <a:p>
            <a:r>
              <a:rPr lang="ru-RU" sz="4000" dirty="0" smtClean="0"/>
              <a:t>Представление родителям «Комплекса упражнений» разработанных специалистами ГБУ ДО ЦППМСП. </a:t>
            </a:r>
            <a:endParaRPr lang="ru-RU" sz="1800" dirty="0" smtClean="0"/>
          </a:p>
          <a:p>
            <a:endParaRPr lang="ru-RU" sz="1800" dirty="0" smtClean="0"/>
          </a:p>
        </p:txBody>
      </p:sp>
      <p:pic>
        <p:nvPicPr>
          <p:cNvPr id="9" name="Рисунок 8" descr="n_16_12_22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67000"/>
            <a:ext cx="43434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81200"/>
            <a:ext cx="9144000" cy="529128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Проекты «Школа успешного родителя»</a:t>
            </a:r>
            <a:br>
              <a:rPr lang="ru-RU" dirty="0" smtClean="0"/>
            </a:br>
            <a:r>
              <a:rPr lang="ru-RU" dirty="0" smtClean="0"/>
              <a:t> и «Клуб моя семья»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267200" y="1752600"/>
            <a:ext cx="4504184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1800" dirty="0" smtClean="0"/>
              <a:t> 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Семейный клуб – это перспективная форма работы с детьми и родителями, учитывающая актуальные потребности семей и способствующая формированию активной жизненной позиции участников процесса, передаче опыта в воспитании детей</a:t>
            </a:r>
          </a:p>
          <a:p>
            <a:pPr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«Школа успешного родителя»  способствует вовлечению семьи в единое  образовательное пространство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расширению сферы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педагогических знаний родителей о развитии, воспитании и образовании детей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преодолению родителями нежелательных личностных установок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 поведения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76400"/>
            <a:ext cx="3266614" cy="2133600"/>
          </a:xfrm>
          <a:prstGeom prst="rect">
            <a:avLst/>
          </a:prstGeom>
        </p:spPr>
      </p:pic>
      <p:pic>
        <p:nvPicPr>
          <p:cNvPr id="6" name="Picture 8" descr="DSC0299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62000" y="4038600"/>
            <a:ext cx="3276600" cy="2133600"/>
          </a:xfr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382434" cy="529128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 Проведение коррекционно-развивающих занятий для детей.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716016" y="1600200"/>
            <a:ext cx="4123184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800" dirty="0" smtClean="0"/>
              <a:t>С 2014-2015 учебного года реализуется дополнительная общеобразовательная </a:t>
            </a:r>
            <a:r>
              <a:rPr lang="ru-RU" sz="1800" dirty="0" err="1" smtClean="0"/>
              <a:t>общеразвивающая</a:t>
            </a:r>
            <a:r>
              <a:rPr lang="ru-RU" sz="1800" dirty="0" smtClean="0"/>
              <a:t> программа «Психологическая помощь детям с синдромом дефицита внимания и гиперактивности»</a:t>
            </a:r>
          </a:p>
          <a:p>
            <a:r>
              <a:rPr lang="ru-RU" sz="1800" dirty="0" smtClean="0"/>
              <a:t>Разработчик педагог-психолог В.В. Цветков</a:t>
            </a:r>
          </a:p>
          <a:p>
            <a:r>
              <a:rPr lang="ru-RU" sz="1800" dirty="0" smtClean="0"/>
              <a:t>Цель программы: формирование социально-психологических условий  для успешного школьного обучения детей.</a:t>
            </a:r>
            <a:endParaRPr lang="ru-RU" sz="1800" dirty="0"/>
          </a:p>
        </p:txBody>
      </p:sp>
      <p:pic>
        <p:nvPicPr>
          <p:cNvPr id="144388" name="Picture 4" descr="Открытое занят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133600"/>
            <a:ext cx="4343400" cy="2917825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382434" cy="5291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балинтовской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группы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716016" y="1600200"/>
            <a:ext cx="4123184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1800" dirty="0" smtClean="0"/>
              <a:t>На базе ЦППМСП Выборгского района проходит </a:t>
            </a:r>
            <a:r>
              <a:rPr lang="ru-RU" sz="1800" dirty="0" err="1" smtClean="0"/>
              <a:t>балинтовская</a:t>
            </a:r>
            <a:r>
              <a:rPr lang="ru-RU" sz="1800" dirty="0" smtClean="0"/>
              <a:t> группа для педагогов. </a:t>
            </a:r>
          </a:p>
          <a:p>
            <a:r>
              <a:rPr lang="ru-RU" sz="1800" dirty="0" smtClean="0"/>
              <a:t>Предмет анализа в группе - обсуждения случаев из практики участников. Это «трудные» или «неудачные» эпизоды из прошлого, продолжающие беспокоить педагога, вызывающие у него дискомфортные воспоминания, остающиеся для него «непонятными», а также текущие случаи, вызывающие беспокойство.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4386" name="Picture 2" descr="Балинтовская групп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133600"/>
            <a:ext cx="4272519" cy="2790825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382434" cy="5291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Создание интернет ресурсов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716016" y="1600200"/>
            <a:ext cx="4123184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676400"/>
            <a:ext cx="47244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038600"/>
            <a:ext cx="4648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C:\Users\цпмсс\Desktop\ВОРОБЕЙ\занятия сдвг\макет сайта 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143000"/>
            <a:ext cx="3736394" cy="2667000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8CE9-A12E-45F9-8AE2-FBC248236066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ÐÐ°ÑÑÐ¸Ð½ÐºÐ¸ Ð¿Ð¾ Ð·Ð°Ð¿ÑÐ¾ÑÑ ÑÐ¿Ð°ÑÐ¸Ð±Ð¾ Ð·Ð° Ð²Ð½Ð¸Ð¼Ð°Ð½Ð¸Ðµ ÐºÐ°ÑÑÐ¸Ð½ÐºÐ° Ð² Ð¿ÑÐµÐ·ÐµÐ½ÑÐ°ÑÐ¸Ñ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0AFEAF-B564-4917-B002-B17CF50BF5D7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</p:cSld>
  <p:clrMapOvr>
    <a:masterClrMapping/>
  </p:clrMapOvr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Stack of books design template</Template>
  <TotalTime>13019</TotalTime>
  <Words>1541</Words>
  <Application>Microsoft Office PowerPoint</Application>
  <PresentationFormat>Экран (4:3)</PresentationFormat>
  <Paragraphs>259</Paragraphs>
  <Slides>40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40</vt:i4>
      </vt:variant>
    </vt:vector>
  </HeadingPairs>
  <TitlesOfParts>
    <vt:vector size="60" baseType="lpstr">
      <vt:lpstr>Batang</vt:lpstr>
      <vt:lpstr>ＭＳ Ｐゴシック</vt:lpstr>
      <vt:lpstr>Arial</vt:lpstr>
      <vt:lpstr>Calibri</vt:lpstr>
      <vt:lpstr>Century Gothic</vt:lpstr>
      <vt:lpstr>Comic Sans MS</vt:lpstr>
      <vt:lpstr>Georgia</vt:lpstr>
      <vt:lpstr>Symbol</vt:lpstr>
      <vt:lpstr>Times New Roman</vt:lpstr>
      <vt:lpstr>Verdana</vt:lpstr>
      <vt:lpstr>Wingdings</vt:lpstr>
      <vt:lpstr>Wingdings 2</vt:lpstr>
      <vt:lpstr>Stack of books design template</vt:lpstr>
      <vt:lpstr>1_Stack of books design template</vt:lpstr>
      <vt:lpstr>2_Stack of books design template</vt:lpstr>
      <vt:lpstr>3_Stack of books design template</vt:lpstr>
      <vt:lpstr>4_Stack of books design template</vt:lpstr>
      <vt:lpstr>2_Equity</vt:lpstr>
      <vt:lpstr>5_Stack of books design template</vt:lpstr>
      <vt:lpstr>Аспект</vt:lpstr>
      <vt:lpstr>Презентация PowerPoint</vt:lpstr>
      <vt:lpstr>Презентация PowerPoint</vt:lpstr>
      <vt:lpstr>Невнимательность </vt:lpstr>
      <vt:lpstr>Гиперактивность </vt:lpstr>
      <vt:lpstr>Импульсивность</vt:lpstr>
      <vt:lpstr>Дети  нуждаются в комплексном подходе</vt:lpstr>
      <vt:lpstr>Презентация PowerPoint</vt:lpstr>
      <vt:lpstr>ПРАВИЛА ПОВЕДЕНИЯ</vt:lpstr>
      <vt:lpstr> ОБЪЕМ ПРАВИЛ (и других инструкций)</vt:lpstr>
      <vt:lpstr>Презентация PowerPoint</vt:lpstr>
      <vt:lpstr>Презентация PowerPoint</vt:lpstr>
      <vt:lpstr>ВВЕДЕНИЕ И ПОДЕРЖАНИЕ ПРАВИЛ</vt:lpstr>
      <vt:lpstr>ВВЕДЕНИЕ СИТЕМЫ ПООЩРЕНИЙ И НАКАЗАНИЙ</vt:lpstr>
      <vt:lpstr>  ТЕХНОЛОГИЯ ПОЭТАПНОГО ФОРМИРОВАНИЯ  САМОРЕГУЛЯЦИИ У ДЕТЕЙ ПРИ ВЫПОЛНЕНИИ ДОМАШНИХ ЗАДАНИЙ  </vt:lpstr>
      <vt:lpstr>Презентация PowerPoint</vt:lpstr>
      <vt:lpstr>Презентация PowerPoint</vt:lpstr>
      <vt:lpstr>СХЕМА ВЫПОЛНЕНИЯ ДЕЙСТВИЯ</vt:lpstr>
      <vt:lpstr>  ЗДОРОВЬЕСБЕРЕГАЮЩИЕ ТЕХНОЛОГИИ В СЕМЬЕ ИСПОЛЬЗОВАНИЕ  «КОМПЛЕКСА УПРАЖНЕНИЙ» РАЗРАБОТАННОГО СПЕЦИАЛИСТАМИ  ГБУ ДО ЦППМСП ВЫБОРГСКОГО РАЙОНА СПБ </vt:lpstr>
      <vt:lpstr> </vt:lpstr>
      <vt:lpstr>Презентация PowerPoint</vt:lpstr>
      <vt:lpstr>Презентация PowerPoint</vt:lpstr>
      <vt:lpstr>Литература для самообразование  в сфере родительства :</vt:lpstr>
      <vt:lpstr>Презентация PowerPoint</vt:lpstr>
      <vt:lpstr>Детские поликлиники Выборгского района  </vt:lpstr>
      <vt:lpstr>Медицинские учреждения  Санкт-Петербурга </vt:lpstr>
      <vt:lpstr>Бассейны Выборгского района</vt:lpstr>
      <vt:lpstr>Биологически обратная связь (БОС)</vt:lpstr>
      <vt:lpstr>Электроэнцефалограмма (ЭЭГ)</vt:lpstr>
      <vt:lpstr>Презентация PowerPoint</vt:lpstr>
      <vt:lpstr>Деятельность специалистов ГБУ ДО ЦППМСП по разработке и реализации индивидуального образовательного маршрута (ИОМ/ ИОП).   </vt:lpstr>
      <vt:lpstr>Помощь по созданию коррекционно-развивающей среды.   </vt:lpstr>
      <vt:lpstr>Повышение психолого-педагогической компетентности педагогов </vt:lpstr>
      <vt:lpstr>Презентация PowerPoint</vt:lpstr>
      <vt:lpstr>Консультирование родителей.  </vt:lpstr>
      <vt:lpstr>Повышение психолого-педагогической компетентности  родителей  </vt:lpstr>
      <vt:lpstr>Проекты «Школа успешного родителя»  и «Клуб моя семья»  </vt:lpstr>
      <vt:lpstr> Проведение коррекционно-развивающих занятий для детей.</vt:lpstr>
      <vt:lpstr>Проведение балинтовской группы</vt:lpstr>
      <vt:lpstr>Создание интернет ресурсов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Rethinking ADHD in the classroom- rethinking the classroom for ADHD</dc:title>
  <dc:creator>Rosemary Tannock</dc:creator>
  <cp:lastModifiedBy>Admin</cp:lastModifiedBy>
  <cp:revision>411</cp:revision>
  <dcterms:created xsi:type="dcterms:W3CDTF">2010-09-11T05:27:10Z</dcterms:created>
  <dcterms:modified xsi:type="dcterms:W3CDTF">2019-12-23T13:07:21Z</dcterms:modified>
</cp:coreProperties>
</file>