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357" r:id="rId5"/>
    <p:sldId id="344" r:id="rId6"/>
    <p:sldId id="345" r:id="rId7"/>
    <p:sldId id="358" r:id="rId8"/>
    <p:sldId id="350" r:id="rId9"/>
    <p:sldId id="348" r:id="rId10"/>
    <p:sldId id="354" r:id="rId11"/>
    <p:sldId id="359" r:id="rId12"/>
    <p:sldId id="346" r:id="rId13"/>
    <p:sldId id="360" r:id="rId14"/>
    <p:sldId id="361" r:id="rId15"/>
    <p:sldId id="362" r:id="rId16"/>
    <p:sldId id="363" r:id="rId17"/>
    <p:sldId id="365" r:id="rId18"/>
    <p:sldId id="364" r:id="rId19"/>
    <p:sldId id="352" r:id="rId20"/>
    <p:sldId id="347" r:id="rId21"/>
    <p:sldId id="349" r:id="rId22"/>
    <p:sldId id="351" r:id="rId23"/>
    <p:sldId id="353" r:id="rId24"/>
    <p:sldId id="355" r:id="rId25"/>
    <p:sldId id="356" r:id="rId26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A3D024-909B-3BC2-1496-FEEAB652808A}" name="Sher Dionisio" initials="" userId="S::Sher.Dionisio@teksystemsgs.com::02daa716-9709-4d47-a153-1943ce1675c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FD0F851-EC5A-4D38-B0AD-8093EC10F33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35" autoAdjust="0"/>
    <p:restoredTop sz="95928" autoAdjust="0"/>
  </p:normalViewPr>
  <p:slideViewPr>
    <p:cSldViewPr snapToGrid="0">
      <p:cViewPr varScale="1">
        <p:scale>
          <a:sx n="114" d="100"/>
          <a:sy n="114" d="100"/>
        </p:scale>
        <p:origin x="810" y="102"/>
      </p:cViewPr>
      <p:guideLst>
        <p:guide orient="horz" pos="175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0109"/>
    </p:cViewPr>
  </p:sorterViewPr>
  <p:notesViewPr>
    <p:cSldViewPr snapToGrid="0" showGuides="1">
      <p:cViewPr varScale="1">
        <p:scale>
          <a:sx n="82" d="100"/>
          <a:sy n="82" d="100"/>
        </p:scale>
        <p:origin x="393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ke Test User" userId="SID-0" providerId="Test" clId="FakeClientId"/>
    <pc:docChg chg="custSel modSld">
      <pc:chgData name="Fake Test User" userId="SID-0" providerId="Test" clId="FakeClientId" dt="2024-03-14T03:55:23.488" v="4"/>
      <pc:docMkLst>
        <pc:docMk/>
      </pc:docMkLst>
      <pc:sldChg chg="modSp mod">
        <pc:chgData name="Fake Test User" userId="SID-0" providerId="Test" clId="FakeClientId" dt="2024-03-14T03:54:06.095" v="0" actId="27636"/>
        <pc:sldMkLst>
          <pc:docMk/>
          <pc:sldMk cId="762554544" sldId="348"/>
        </pc:sldMkLst>
        <pc:spChg chg="mod">
          <ac:chgData name="Fake Test User" userId="SID-0" providerId="Test" clId="FakeClientId" dt="2024-03-14T03:54:06.095" v="0" actId="27636"/>
          <ac:spMkLst>
            <pc:docMk/>
            <pc:sldMk cId="762554544" sldId="348"/>
            <ac:spMk id="7" creationId="{FC5F8EB2-8936-F0AC-DA2A-4A5609BEA7E8}"/>
          </ac:spMkLst>
        </pc:spChg>
      </pc:sldChg>
      <pc:sldChg chg="modSp mod">
        <pc:chgData name="Fake Test User" userId="SID-0" providerId="Test" clId="FakeClientId" dt="2024-03-14T03:54:06.110" v="1" actId="27636"/>
        <pc:sldMkLst>
          <pc:docMk/>
          <pc:sldMk cId="2902754129" sldId="352"/>
        </pc:sldMkLst>
        <pc:spChg chg="mod">
          <ac:chgData name="Fake Test User" userId="SID-0" providerId="Test" clId="FakeClientId" dt="2024-03-14T03:54:06.110" v="1" actId="27636"/>
          <ac:spMkLst>
            <pc:docMk/>
            <pc:sldMk cId="2902754129" sldId="352"/>
            <ac:spMk id="10" creationId="{F3F9FB22-CA85-FC72-AA81-4708F62AB6C2}"/>
          </ac:spMkLst>
        </pc:spChg>
      </pc:sldChg>
      <pc:sldChg chg="modSp mod">
        <pc:chgData name="Fake Test User" userId="SID-0" providerId="Test" clId="FakeClientId" dt="2024-03-14T03:55:23.488" v="4"/>
        <pc:sldMkLst>
          <pc:docMk/>
          <pc:sldMk cId="2595549996" sldId="353"/>
        </pc:sldMkLst>
        <pc:spChg chg="mod">
          <ac:chgData name="Fake Test User" userId="SID-0" providerId="Test" clId="FakeClientId" dt="2024-03-14T03:54:06.126" v="2" actId="27636"/>
          <ac:spMkLst>
            <pc:docMk/>
            <pc:sldMk cId="2595549996" sldId="353"/>
            <ac:spMk id="5" creationId="{26342BB7-ACF3-5240-804A-0BA9C5D19FF1}"/>
          </ac:spMkLst>
        </pc:spChg>
        <pc:graphicFrameChg chg="mod">
          <ac:chgData name="Fake Test User" userId="SID-0" providerId="Test" clId="FakeClientId" dt="2024-03-14T03:55:23.488" v="4"/>
          <ac:graphicFrameMkLst>
            <pc:docMk/>
            <pc:sldMk cId="2595549996" sldId="353"/>
            <ac:graphicFrameMk id="30" creationId="{C6102643-33B6-B3EE-14F7-1DCC0DBCCEAB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84AC1A-3C32-4284-9A11-2CAB31B9E6C8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9D2B5425-4D52-4518-839A-7538F520902E}">
      <dgm:prSet phldrT="[Текст]" custT="1"/>
      <dgm:spPr/>
      <dgm:t>
        <a:bodyPr/>
        <a:lstStyle/>
        <a:p>
          <a:r>
            <a:rPr lang="ru-RU" sz="2400" b="1" dirty="0"/>
            <a:t>Родители</a:t>
          </a:r>
        </a:p>
      </dgm:t>
    </dgm:pt>
    <dgm:pt modelId="{C884927C-189D-4414-9FDC-C6F69E80DD7A}" type="parTrans" cxnId="{CCA10130-89A0-4BA4-BF7E-8F3574367241}">
      <dgm:prSet/>
      <dgm:spPr/>
      <dgm:t>
        <a:bodyPr/>
        <a:lstStyle/>
        <a:p>
          <a:endParaRPr lang="ru-RU"/>
        </a:p>
      </dgm:t>
    </dgm:pt>
    <dgm:pt modelId="{C1F8D527-DBF7-4D26-91F7-BADDE56EF5E6}" type="sibTrans" cxnId="{CCA10130-89A0-4BA4-BF7E-8F3574367241}">
      <dgm:prSet/>
      <dgm:spPr/>
      <dgm:t>
        <a:bodyPr/>
        <a:lstStyle/>
        <a:p>
          <a:endParaRPr lang="ru-RU"/>
        </a:p>
      </dgm:t>
    </dgm:pt>
    <dgm:pt modelId="{C78F88A7-ADBA-4D00-956D-C98D85964C16}">
      <dgm:prSet phldrT="[Текст]" custT="1"/>
      <dgm:spPr/>
      <dgm:t>
        <a:bodyPr/>
        <a:lstStyle/>
        <a:p>
          <a:r>
            <a:rPr lang="ru-RU" sz="2400" b="1" dirty="0"/>
            <a:t>Обучающиеся</a:t>
          </a:r>
        </a:p>
      </dgm:t>
    </dgm:pt>
    <dgm:pt modelId="{B41C931A-AF10-4869-B6EA-AFC6354B9280}" type="parTrans" cxnId="{5EE12846-BB7D-49DC-82F5-DBAB33167154}">
      <dgm:prSet/>
      <dgm:spPr/>
      <dgm:t>
        <a:bodyPr/>
        <a:lstStyle/>
        <a:p>
          <a:endParaRPr lang="ru-RU"/>
        </a:p>
      </dgm:t>
    </dgm:pt>
    <dgm:pt modelId="{01F1D79F-B3DB-4AD2-9D0F-01D3E297B124}" type="sibTrans" cxnId="{5EE12846-BB7D-49DC-82F5-DBAB33167154}">
      <dgm:prSet/>
      <dgm:spPr/>
      <dgm:t>
        <a:bodyPr/>
        <a:lstStyle/>
        <a:p>
          <a:endParaRPr lang="ru-RU"/>
        </a:p>
      </dgm:t>
    </dgm:pt>
    <dgm:pt modelId="{3348AE90-4BE0-464B-AEF3-A9EBA707F381}">
      <dgm:prSet phldrT="[Текст]" custT="1"/>
      <dgm:spPr/>
      <dgm:t>
        <a:bodyPr/>
        <a:lstStyle/>
        <a:p>
          <a:r>
            <a:rPr lang="ru-RU" sz="1800" b="1" dirty="0"/>
            <a:t>Педагогические работники</a:t>
          </a:r>
        </a:p>
      </dgm:t>
    </dgm:pt>
    <dgm:pt modelId="{2400028E-4240-4774-9168-6748B71B92B5}" type="parTrans" cxnId="{9331E5AB-F012-451D-9ECB-6D4C3068C632}">
      <dgm:prSet/>
      <dgm:spPr/>
      <dgm:t>
        <a:bodyPr/>
        <a:lstStyle/>
        <a:p>
          <a:endParaRPr lang="ru-RU"/>
        </a:p>
      </dgm:t>
    </dgm:pt>
    <dgm:pt modelId="{45120D45-5B14-460E-B513-94B9EC6EABAA}" type="sibTrans" cxnId="{9331E5AB-F012-451D-9ECB-6D4C3068C632}">
      <dgm:prSet/>
      <dgm:spPr/>
      <dgm:t>
        <a:bodyPr/>
        <a:lstStyle/>
        <a:p>
          <a:endParaRPr lang="ru-RU"/>
        </a:p>
      </dgm:t>
    </dgm:pt>
    <dgm:pt modelId="{1CAC4AB1-AF0F-45E0-9329-37E6A4750FED}" type="pres">
      <dgm:prSet presAssocID="{CC84AC1A-3C32-4284-9A11-2CAB31B9E6C8}" presName="compositeShape" presStyleCnt="0">
        <dgm:presLayoutVars>
          <dgm:chMax val="7"/>
          <dgm:dir/>
          <dgm:resizeHandles val="exact"/>
        </dgm:presLayoutVars>
      </dgm:prSet>
      <dgm:spPr/>
    </dgm:pt>
    <dgm:pt modelId="{8BD4122A-1E9F-416B-B1A4-DA8D31CF41F6}" type="pres">
      <dgm:prSet presAssocID="{CC84AC1A-3C32-4284-9A11-2CAB31B9E6C8}" presName="wedge1" presStyleLbl="node1" presStyleIdx="0" presStyleCnt="3"/>
      <dgm:spPr/>
    </dgm:pt>
    <dgm:pt modelId="{48310273-B0B8-4B2B-862F-A59485357F55}" type="pres">
      <dgm:prSet presAssocID="{CC84AC1A-3C32-4284-9A11-2CAB31B9E6C8}" presName="dummy1a" presStyleCnt="0"/>
      <dgm:spPr/>
    </dgm:pt>
    <dgm:pt modelId="{65757E17-9DE8-46BC-ADA6-9AE7EDF10739}" type="pres">
      <dgm:prSet presAssocID="{CC84AC1A-3C32-4284-9A11-2CAB31B9E6C8}" presName="dummy1b" presStyleCnt="0"/>
      <dgm:spPr/>
    </dgm:pt>
    <dgm:pt modelId="{5A098A85-3A45-49BE-BFDE-39E9185FCC86}" type="pres">
      <dgm:prSet presAssocID="{CC84AC1A-3C32-4284-9A11-2CAB31B9E6C8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465870F4-C2FC-424E-BD40-151558ECB6F5}" type="pres">
      <dgm:prSet presAssocID="{CC84AC1A-3C32-4284-9A11-2CAB31B9E6C8}" presName="wedge2" presStyleLbl="node1" presStyleIdx="1" presStyleCnt="3"/>
      <dgm:spPr/>
    </dgm:pt>
    <dgm:pt modelId="{44F0401C-3C5E-44A2-B94F-15AE9BCD3675}" type="pres">
      <dgm:prSet presAssocID="{CC84AC1A-3C32-4284-9A11-2CAB31B9E6C8}" presName="dummy2a" presStyleCnt="0"/>
      <dgm:spPr/>
    </dgm:pt>
    <dgm:pt modelId="{9B464447-8A9E-40DD-8C04-056FE0F468FF}" type="pres">
      <dgm:prSet presAssocID="{CC84AC1A-3C32-4284-9A11-2CAB31B9E6C8}" presName="dummy2b" presStyleCnt="0"/>
      <dgm:spPr/>
    </dgm:pt>
    <dgm:pt modelId="{8E018214-6213-440D-A528-175BB01973AE}" type="pres">
      <dgm:prSet presAssocID="{CC84AC1A-3C32-4284-9A11-2CAB31B9E6C8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B62138C5-FDFD-496A-8110-6426DE7B2212}" type="pres">
      <dgm:prSet presAssocID="{CC84AC1A-3C32-4284-9A11-2CAB31B9E6C8}" presName="wedge3" presStyleLbl="node1" presStyleIdx="2" presStyleCnt="3"/>
      <dgm:spPr/>
    </dgm:pt>
    <dgm:pt modelId="{0C8126B9-47E8-4963-B011-0A09BC5E0BD2}" type="pres">
      <dgm:prSet presAssocID="{CC84AC1A-3C32-4284-9A11-2CAB31B9E6C8}" presName="dummy3a" presStyleCnt="0"/>
      <dgm:spPr/>
    </dgm:pt>
    <dgm:pt modelId="{002ED68C-ECEE-4FF4-8D4A-989028F4FE95}" type="pres">
      <dgm:prSet presAssocID="{CC84AC1A-3C32-4284-9A11-2CAB31B9E6C8}" presName="dummy3b" presStyleCnt="0"/>
      <dgm:spPr/>
    </dgm:pt>
    <dgm:pt modelId="{A1B1AE60-6AA5-4563-8F3A-EB171EE247D0}" type="pres">
      <dgm:prSet presAssocID="{CC84AC1A-3C32-4284-9A11-2CAB31B9E6C8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39A3AA46-3613-4A4B-AD29-CB40133CBB88}" type="pres">
      <dgm:prSet presAssocID="{C1F8D527-DBF7-4D26-91F7-BADDE56EF5E6}" presName="arrowWedge1" presStyleLbl="fgSibTrans2D1" presStyleIdx="0" presStyleCnt="3"/>
      <dgm:spPr>
        <a:solidFill>
          <a:schemeClr val="accent5">
            <a:lumMod val="40000"/>
            <a:lumOff val="60000"/>
          </a:schemeClr>
        </a:solidFill>
      </dgm:spPr>
    </dgm:pt>
    <dgm:pt modelId="{FD75C20A-AACA-4388-ABF1-A63053F24274}" type="pres">
      <dgm:prSet presAssocID="{01F1D79F-B3DB-4AD2-9D0F-01D3E297B124}" presName="arrowWedge2" presStyleLbl="fgSibTrans2D1" presStyleIdx="1" presStyleCnt="3" custLinFactNeighborX="-402" custLinFactNeighborY="-550"/>
      <dgm:spPr>
        <a:solidFill>
          <a:schemeClr val="accent5">
            <a:lumMod val="40000"/>
            <a:lumOff val="60000"/>
          </a:schemeClr>
        </a:solidFill>
      </dgm:spPr>
    </dgm:pt>
    <dgm:pt modelId="{0ACBAC2A-9E99-444A-8BBF-EDCF201D7A4A}" type="pres">
      <dgm:prSet presAssocID="{45120D45-5B14-460E-B513-94B9EC6EABAA}" presName="arrowWedge3" presStyleLbl="fgSibTrans2D1" presStyleIdx="2" presStyleCnt="3"/>
      <dgm:spPr>
        <a:solidFill>
          <a:schemeClr val="accent5">
            <a:lumMod val="40000"/>
            <a:lumOff val="60000"/>
          </a:schemeClr>
        </a:solidFill>
      </dgm:spPr>
    </dgm:pt>
  </dgm:ptLst>
  <dgm:cxnLst>
    <dgm:cxn modelId="{F9C6942F-84B9-40C9-87F8-4F39915B768E}" type="presOf" srcId="{3348AE90-4BE0-464B-AEF3-A9EBA707F381}" destId="{B62138C5-FDFD-496A-8110-6426DE7B2212}" srcOrd="0" destOrd="0" presId="urn:microsoft.com/office/officeart/2005/8/layout/cycle8"/>
    <dgm:cxn modelId="{CCA10130-89A0-4BA4-BF7E-8F3574367241}" srcId="{CC84AC1A-3C32-4284-9A11-2CAB31B9E6C8}" destId="{9D2B5425-4D52-4518-839A-7538F520902E}" srcOrd="0" destOrd="0" parTransId="{C884927C-189D-4414-9FDC-C6F69E80DD7A}" sibTransId="{C1F8D527-DBF7-4D26-91F7-BADDE56EF5E6}"/>
    <dgm:cxn modelId="{933B6743-C073-4F3B-AC5B-9039D851DD03}" type="presOf" srcId="{CC84AC1A-3C32-4284-9A11-2CAB31B9E6C8}" destId="{1CAC4AB1-AF0F-45E0-9329-37E6A4750FED}" srcOrd="0" destOrd="0" presId="urn:microsoft.com/office/officeart/2005/8/layout/cycle8"/>
    <dgm:cxn modelId="{5EE12846-BB7D-49DC-82F5-DBAB33167154}" srcId="{CC84AC1A-3C32-4284-9A11-2CAB31B9E6C8}" destId="{C78F88A7-ADBA-4D00-956D-C98D85964C16}" srcOrd="1" destOrd="0" parTransId="{B41C931A-AF10-4869-B6EA-AFC6354B9280}" sibTransId="{01F1D79F-B3DB-4AD2-9D0F-01D3E297B124}"/>
    <dgm:cxn modelId="{E982C26D-1964-4DF4-9A3F-D75D1E1E712A}" type="presOf" srcId="{9D2B5425-4D52-4518-839A-7538F520902E}" destId="{8BD4122A-1E9F-416B-B1A4-DA8D31CF41F6}" srcOrd="0" destOrd="0" presId="urn:microsoft.com/office/officeart/2005/8/layout/cycle8"/>
    <dgm:cxn modelId="{BE4B867D-9B25-459E-B040-E4E80B246DCB}" type="presOf" srcId="{3348AE90-4BE0-464B-AEF3-A9EBA707F381}" destId="{A1B1AE60-6AA5-4563-8F3A-EB171EE247D0}" srcOrd="1" destOrd="0" presId="urn:microsoft.com/office/officeart/2005/8/layout/cycle8"/>
    <dgm:cxn modelId="{6EBE497E-977C-4340-A3B7-5D2C78D778DA}" type="presOf" srcId="{C78F88A7-ADBA-4D00-956D-C98D85964C16}" destId="{465870F4-C2FC-424E-BD40-151558ECB6F5}" srcOrd="0" destOrd="0" presId="urn:microsoft.com/office/officeart/2005/8/layout/cycle8"/>
    <dgm:cxn modelId="{9331E5AB-F012-451D-9ECB-6D4C3068C632}" srcId="{CC84AC1A-3C32-4284-9A11-2CAB31B9E6C8}" destId="{3348AE90-4BE0-464B-AEF3-A9EBA707F381}" srcOrd="2" destOrd="0" parTransId="{2400028E-4240-4774-9168-6748B71B92B5}" sibTransId="{45120D45-5B14-460E-B513-94B9EC6EABAA}"/>
    <dgm:cxn modelId="{4CBA6ADB-6732-41EE-8B82-A34F446C410C}" type="presOf" srcId="{C78F88A7-ADBA-4D00-956D-C98D85964C16}" destId="{8E018214-6213-440D-A528-175BB01973AE}" srcOrd="1" destOrd="0" presId="urn:microsoft.com/office/officeart/2005/8/layout/cycle8"/>
    <dgm:cxn modelId="{5BC45FF2-7467-4030-ACB6-6AFCE4DC9DF1}" type="presOf" srcId="{9D2B5425-4D52-4518-839A-7538F520902E}" destId="{5A098A85-3A45-49BE-BFDE-39E9185FCC86}" srcOrd="1" destOrd="0" presId="urn:microsoft.com/office/officeart/2005/8/layout/cycle8"/>
    <dgm:cxn modelId="{0B4EC1FE-7F8B-4F10-A9D0-52AFF1C6E1BD}" type="presParOf" srcId="{1CAC4AB1-AF0F-45E0-9329-37E6A4750FED}" destId="{8BD4122A-1E9F-416B-B1A4-DA8D31CF41F6}" srcOrd="0" destOrd="0" presId="urn:microsoft.com/office/officeart/2005/8/layout/cycle8"/>
    <dgm:cxn modelId="{F4E6A0E1-9049-40FF-AE71-F320104C174D}" type="presParOf" srcId="{1CAC4AB1-AF0F-45E0-9329-37E6A4750FED}" destId="{48310273-B0B8-4B2B-862F-A59485357F55}" srcOrd="1" destOrd="0" presId="urn:microsoft.com/office/officeart/2005/8/layout/cycle8"/>
    <dgm:cxn modelId="{368B4BB3-5238-4ADA-A245-13A4EC7B2A5A}" type="presParOf" srcId="{1CAC4AB1-AF0F-45E0-9329-37E6A4750FED}" destId="{65757E17-9DE8-46BC-ADA6-9AE7EDF10739}" srcOrd="2" destOrd="0" presId="urn:microsoft.com/office/officeart/2005/8/layout/cycle8"/>
    <dgm:cxn modelId="{20883CF9-B325-4D50-B243-9DD789400B66}" type="presParOf" srcId="{1CAC4AB1-AF0F-45E0-9329-37E6A4750FED}" destId="{5A098A85-3A45-49BE-BFDE-39E9185FCC86}" srcOrd="3" destOrd="0" presId="urn:microsoft.com/office/officeart/2005/8/layout/cycle8"/>
    <dgm:cxn modelId="{A01DCD4C-BB64-4E87-A61F-0A8ADE4E3AE5}" type="presParOf" srcId="{1CAC4AB1-AF0F-45E0-9329-37E6A4750FED}" destId="{465870F4-C2FC-424E-BD40-151558ECB6F5}" srcOrd="4" destOrd="0" presId="urn:microsoft.com/office/officeart/2005/8/layout/cycle8"/>
    <dgm:cxn modelId="{477AFD94-128D-41AA-AD84-6E9F2FED0203}" type="presParOf" srcId="{1CAC4AB1-AF0F-45E0-9329-37E6A4750FED}" destId="{44F0401C-3C5E-44A2-B94F-15AE9BCD3675}" srcOrd="5" destOrd="0" presId="urn:microsoft.com/office/officeart/2005/8/layout/cycle8"/>
    <dgm:cxn modelId="{15CFD36F-C172-4332-8BAE-A8121D757A84}" type="presParOf" srcId="{1CAC4AB1-AF0F-45E0-9329-37E6A4750FED}" destId="{9B464447-8A9E-40DD-8C04-056FE0F468FF}" srcOrd="6" destOrd="0" presId="urn:microsoft.com/office/officeart/2005/8/layout/cycle8"/>
    <dgm:cxn modelId="{3D91FF6A-7CCC-4B4E-92D3-3AA3F0456DED}" type="presParOf" srcId="{1CAC4AB1-AF0F-45E0-9329-37E6A4750FED}" destId="{8E018214-6213-440D-A528-175BB01973AE}" srcOrd="7" destOrd="0" presId="urn:microsoft.com/office/officeart/2005/8/layout/cycle8"/>
    <dgm:cxn modelId="{D313C526-2ECB-4557-968E-6278604C0EE0}" type="presParOf" srcId="{1CAC4AB1-AF0F-45E0-9329-37E6A4750FED}" destId="{B62138C5-FDFD-496A-8110-6426DE7B2212}" srcOrd="8" destOrd="0" presId="urn:microsoft.com/office/officeart/2005/8/layout/cycle8"/>
    <dgm:cxn modelId="{34612664-DEDC-4DE4-A0CC-656D27B5DC74}" type="presParOf" srcId="{1CAC4AB1-AF0F-45E0-9329-37E6A4750FED}" destId="{0C8126B9-47E8-4963-B011-0A09BC5E0BD2}" srcOrd="9" destOrd="0" presId="urn:microsoft.com/office/officeart/2005/8/layout/cycle8"/>
    <dgm:cxn modelId="{4E2E49EF-F3C1-425E-9219-A9F4F5ADC1A0}" type="presParOf" srcId="{1CAC4AB1-AF0F-45E0-9329-37E6A4750FED}" destId="{002ED68C-ECEE-4FF4-8D4A-989028F4FE95}" srcOrd="10" destOrd="0" presId="urn:microsoft.com/office/officeart/2005/8/layout/cycle8"/>
    <dgm:cxn modelId="{00F8D1B7-6384-41F4-ABA9-80C28D5EAF85}" type="presParOf" srcId="{1CAC4AB1-AF0F-45E0-9329-37E6A4750FED}" destId="{A1B1AE60-6AA5-4563-8F3A-EB171EE247D0}" srcOrd="11" destOrd="0" presId="urn:microsoft.com/office/officeart/2005/8/layout/cycle8"/>
    <dgm:cxn modelId="{8D0C47F8-83E6-4E2A-8B2B-7CFEB3A5B653}" type="presParOf" srcId="{1CAC4AB1-AF0F-45E0-9329-37E6A4750FED}" destId="{39A3AA46-3613-4A4B-AD29-CB40133CBB88}" srcOrd="12" destOrd="0" presId="urn:microsoft.com/office/officeart/2005/8/layout/cycle8"/>
    <dgm:cxn modelId="{28C0FA73-58C3-4EB1-A9F2-21ADA7E11047}" type="presParOf" srcId="{1CAC4AB1-AF0F-45E0-9329-37E6A4750FED}" destId="{FD75C20A-AACA-4388-ABF1-A63053F24274}" srcOrd="13" destOrd="0" presId="urn:microsoft.com/office/officeart/2005/8/layout/cycle8"/>
    <dgm:cxn modelId="{21D11E88-789B-4D03-94D2-E081C1F3E9A7}" type="presParOf" srcId="{1CAC4AB1-AF0F-45E0-9329-37E6A4750FED}" destId="{0ACBAC2A-9E99-444A-8BBF-EDCF201D7A4A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D4122A-1E9F-416B-B1A4-DA8D31CF41F6}">
      <dsp:nvSpPr>
        <dsp:cNvPr id="0" name=""/>
        <dsp:cNvSpPr/>
      </dsp:nvSpPr>
      <dsp:spPr>
        <a:xfrm>
          <a:off x="1878742" y="356469"/>
          <a:ext cx="4606682" cy="4606682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Родители</a:t>
          </a:r>
        </a:p>
      </dsp:txBody>
      <dsp:txXfrm>
        <a:off x="4306573" y="1332647"/>
        <a:ext cx="1645243" cy="1371036"/>
      </dsp:txXfrm>
    </dsp:sp>
    <dsp:sp modelId="{465870F4-C2FC-424E-BD40-151558ECB6F5}">
      <dsp:nvSpPr>
        <dsp:cNvPr id="0" name=""/>
        <dsp:cNvSpPr/>
      </dsp:nvSpPr>
      <dsp:spPr>
        <a:xfrm>
          <a:off x="1783866" y="520993"/>
          <a:ext cx="4606682" cy="4606682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Обучающиеся</a:t>
          </a:r>
        </a:p>
      </dsp:txBody>
      <dsp:txXfrm>
        <a:off x="2880695" y="3509853"/>
        <a:ext cx="2467865" cy="1206512"/>
      </dsp:txXfrm>
    </dsp:sp>
    <dsp:sp modelId="{B62138C5-FDFD-496A-8110-6426DE7B2212}">
      <dsp:nvSpPr>
        <dsp:cNvPr id="0" name=""/>
        <dsp:cNvSpPr/>
      </dsp:nvSpPr>
      <dsp:spPr>
        <a:xfrm>
          <a:off x="1688990" y="356469"/>
          <a:ext cx="4606682" cy="4606682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Педагогические работники</a:t>
          </a:r>
        </a:p>
      </dsp:txBody>
      <dsp:txXfrm>
        <a:off x="2222598" y="1332647"/>
        <a:ext cx="1645243" cy="1371036"/>
      </dsp:txXfrm>
    </dsp:sp>
    <dsp:sp modelId="{39A3AA46-3613-4A4B-AD29-CB40133CBB88}">
      <dsp:nvSpPr>
        <dsp:cNvPr id="0" name=""/>
        <dsp:cNvSpPr/>
      </dsp:nvSpPr>
      <dsp:spPr>
        <a:xfrm>
          <a:off x="1593947" y="71293"/>
          <a:ext cx="5177033" cy="5177033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75C20A-AACA-4388-ABF1-A63053F24274}">
      <dsp:nvSpPr>
        <dsp:cNvPr id="0" name=""/>
        <dsp:cNvSpPr/>
      </dsp:nvSpPr>
      <dsp:spPr>
        <a:xfrm>
          <a:off x="1477879" y="207053"/>
          <a:ext cx="5177033" cy="5177033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CBAC2A-9E99-444A-8BBF-EDCF201D7A4A}">
      <dsp:nvSpPr>
        <dsp:cNvPr id="0" name=""/>
        <dsp:cNvSpPr/>
      </dsp:nvSpPr>
      <dsp:spPr>
        <a:xfrm>
          <a:off x="1403435" y="71293"/>
          <a:ext cx="5177033" cy="5177033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2B440F78-2C9E-4C7F-818C-B40BB19D3A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ED3FB98-80B9-4155-809A-82659D34A0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C72A86EF-415B-43C5-8A37-9FA7499368AE}" type="datetime1">
              <a:rPr lang="ru-RU" smtClean="0"/>
              <a:t>24.10.2024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8DEF847-3492-4888-9C23-1504238536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9E48C54-2332-4748-9C65-6A27E550C1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F7F75FB2-D12E-4669-8522-D3E2C7E6DC9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6991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6F90A67A-4709-4A42-B7BC-23E4A4858D64}" type="datetime1">
              <a:rPr lang="ru-RU" smtClean="0"/>
              <a:pPr/>
              <a:t>24.10.2024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8D18E0B9-48E4-499D-93B2-B07D00395BA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4043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129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7700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198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099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2345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9475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6024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84613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5174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11918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46833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80668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27999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83832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42440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10261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58058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41678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17568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11147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18E0B9-48E4-499D-93B2-B07D00395BAC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3878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FCA39D92-9919-A80E-44FF-6B912E85073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8788" y="457200"/>
            <a:ext cx="11274425" cy="5943600"/>
          </a:xfrm>
        </p:spPr>
        <p:txBody>
          <a:bodyPr rtlCol="0">
            <a:normAutofit/>
          </a:bodyPr>
          <a:lstStyle>
            <a:lvl1pPr marL="0" indent="0">
              <a:buNone/>
              <a:defRPr lang="ru-RU" sz="2000"/>
            </a:lvl1pPr>
          </a:lstStyle>
          <a:p>
            <a:pPr rtl="0"/>
            <a:r>
              <a:rPr lang="ru-RU"/>
              <a:t>Щелкните значок, чтобы вставить рисунок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62FF34D-C8F8-1796-647D-D17056A27E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1955" y="612475"/>
            <a:ext cx="4701904" cy="3079029"/>
          </a:xfrm>
        </p:spPr>
        <p:txBody>
          <a:bodyPr rtlCol="0" anchor="b">
            <a:normAutofit/>
          </a:bodyPr>
          <a:lstStyle>
            <a:lvl1pPr algn="r">
              <a:defRPr lang="ru-RU" sz="48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907688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AC229E2-8757-94D8-A1B6-702189DCCB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3249"/>
            <a:ext cx="6096000" cy="736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A77143C8-CDFF-B937-C00C-5E7B50939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83920"/>
            <a:ext cx="4114800" cy="5059680"/>
          </a:xfrm>
        </p:spPr>
        <p:txBody>
          <a:bodyPr rtlCol="0">
            <a:normAutofit/>
          </a:bodyPr>
          <a:lstStyle>
            <a:lvl1pPr>
              <a:defRPr lang="ru-RU"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F82637A1-1BB4-AF51-24C3-6FE78DD45D9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475413" y="2438400"/>
            <a:ext cx="4799012" cy="3505200"/>
          </a:xfrm>
        </p:spPr>
        <p:txBody>
          <a:bodyPr rtlCol="0">
            <a:normAutofit/>
          </a:bodyPr>
          <a:lstStyle>
            <a:lvl1pPr marL="0" indent="0">
              <a:lnSpc>
                <a:spcPct val="125000"/>
              </a:lnSpc>
              <a:buNone/>
              <a:defRPr lang="ru-RU" sz="1800"/>
            </a:lvl1pPr>
            <a:lvl2pPr marL="457200" indent="0">
              <a:lnSpc>
                <a:spcPct val="125000"/>
              </a:lnSpc>
              <a:buNone/>
              <a:defRPr lang="ru-RU" sz="1600"/>
            </a:lvl2pPr>
            <a:lvl3pPr marL="914400" indent="0">
              <a:lnSpc>
                <a:spcPct val="125000"/>
              </a:lnSpc>
              <a:buNone/>
              <a:defRPr lang="ru-RU" sz="1400"/>
            </a:lvl3pPr>
            <a:lvl4pPr marL="1371600" indent="0">
              <a:lnSpc>
                <a:spcPct val="125000"/>
              </a:lnSpc>
              <a:buNone/>
              <a:defRPr lang="ru-RU" sz="1200"/>
            </a:lvl4pPr>
            <a:lvl5pPr marL="1828800" indent="0">
              <a:lnSpc>
                <a:spcPct val="125000"/>
              </a:lnSpc>
              <a:buNone/>
              <a:defRPr lang="ru-RU" sz="12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амка 2">
            <a:extLst>
              <a:ext uri="{FF2B5EF4-FFF2-40B4-BE49-F238E27FC236}">
                <a16:creationId xmlns:a16="http://schemas.microsoft.com/office/drawing/2014/main" id="{56F59DF2-AB3C-B7B3-826A-636B8CC5AB31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687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4737016-0B2B-9F81-7A77-63223C486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316" y="347329"/>
            <a:ext cx="11419368" cy="61527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1134E572-08FE-0439-A460-8DFE1183A6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8742" y="914399"/>
            <a:ext cx="4798858" cy="5029199"/>
          </a:xfrm>
        </p:spPr>
        <p:txBody>
          <a:bodyPr rtlCol="0">
            <a:normAutofit/>
          </a:bodyPr>
          <a:lstStyle>
            <a:lvl1pPr>
              <a:defRPr lang="ru-RU" sz="48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01EB46EC-087C-B8FF-2363-B99FAE983B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14400"/>
            <a:ext cx="5713413" cy="50292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9926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текст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71D49246-C641-C3BA-F07B-89FFC6CDAE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9" y="853439"/>
            <a:ext cx="4802373" cy="2833689"/>
          </a:xfrm>
        </p:spPr>
        <p:txBody>
          <a:bodyPr rIns="914400" rtlCol="0" anchor="b"/>
          <a:lstStyle>
            <a:lvl1pPr>
              <a:defRPr lang="ru-RU" sz="48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5BE7E1DF-A70C-8F79-9B76-72B2A7B4DC7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14400" y="3931919"/>
            <a:ext cx="4802735" cy="2072641"/>
          </a:xfrm>
        </p:spPr>
        <p:txBody>
          <a:bodyPr rtlCol="0"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lang="ru-RU" sz="1800"/>
            </a:lvl1pPr>
            <a:lvl2pPr marL="457200" indent="0">
              <a:lnSpc>
                <a:spcPct val="125000"/>
              </a:lnSpc>
              <a:spcBef>
                <a:spcPts val="0"/>
              </a:spcBef>
              <a:buNone/>
              <a:defRPr lang="ru-RU" sz="1600"/>
            </a:lvl2pPr>
            <a:lvl3pPr marL="914400" indent="0">
              <a:lnSpc>
                <a:spcPct val="125000"/>
              </a:lnSpc>
              <a:spcBef>
                <a:spcPts val="0"/>
              </a:spcBef>
              <a:buNone/>
              <a:defRPr lang="ru-RU" sz="1400"/>
            </a:lvl3pPr>
            <a:lvl4pPr marL="1371600" indent="0">
              <a:lnSpc>
                <a:spcPct val="125000"/>
              </a:lnSpc>
              <a:spcBef>
                <a:spcPts val="0"/>
              </a:spcBef>
              <a:buNone/>
              <a:defRPr lang="ru-RU" sz="1200"/>
            </a:lvl4pPr>
            <a:lvl5pPr marL="1828800" indent="0">
              <a:lnSpc>
                <a:spcPct val="125000"/>
              </a:lnSpc>
              <a:spcBef>
                <a:spcPts val="0"/>
              </a:spcBef>
              <a:buNone/>
              <a:defRPr lang="ru-RU" sz="12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1CD5F637-DFBF-7FED-7CD5-F46A26E5CD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78587" y="921230"/>
            <a:ext cx="5713413" cy="5029200"/>
          </a:xfrm>
          <a:custGeom>
            <a:avLst/>
            <a:gdLst>
              <a:gd name="connsiteX0" fmla="*/ 5327097 w 5713413"/>
              <a:gd name="connsiteY0" fmla="*/ 0 h 5029200"/>
              <a:gd name="connsiteX1" fmla="*/ 5713413 w 5713413"/>
              <a:gd name="connsiteY1" fmla="*/ 0 h 5029200"/>
              <a:gd name="connsiteX2" fmla="*/ 5713413 w 5713413"/>
              <a:gd name="connsiteY2" fmla="*/ 5029200 h 5029200"/>
              <a:gd name="connsiteX3" fmla="*/ 5327097 w 5713413"/>
              <a:gd name="connsiteY3" fmla="*/ 5029200 h 5029200"/>
              <a:gd name="connsiteX4" fmla="*/ 0 w 5713413"/>
              <a:gd name="connsiteY4" fmla="*/ 0 h 5029200"/>
              <a:gd name="connsiteX5" fmla="*/ 5313743 w 5713413"/>
              <a:gd name="connsiteY5" fmla="*/ 0 h 5029200"/>
              <a:gd name="connsiteX6" fmla="*/ 5313743 w 5713413"/>
              <a:gd name="connsiteY6" fmla="*/ 5029200 h 5029200"/>
              <a:gd name="connsiteX7" fmla="*/ 0 w 5713413"/>
              <a:gd name="connsiteY7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13413" h="5029200">
                <a:moveTo>
                  <a:pt x="5327097" y="0"/>
                </a:moveTo>
                <a:lnTo>
                  <a:pt x="5713413" y="0"/>
                </a:lnTo>
                <a:lnTo>
                  <a:pt x="5713413" y="5029200"/>
                </a:lnTo>
                <a:lnTo>
                  <a:pt x="5327097" y="5029200"/>
                </a:lnTo>
                <a:close/>
                <a:moveTo>
                  <a:pt x="0" y="0"/>
                </a:moveTo>
                <a:lnTo>
                  <a:pt x="5313743" y="0"/>
                </a:lnTo>
                <a:lnTo>
                  <a:pt x="5313743" y="5029200"/>
                </a:lnTo>
                <a:lnTo>
                  <a:pt x="0" y="50292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Рамка 12">
            <a:extLst>
              <a:ext uri="{FF2B5EF4-FFF2-40B4-BE49-F238E27FC236}">
                <a16:creationId xmlns:a16="http://schemas.microsoft.com/office/drawing/2014/main" id="{33E3B934-3E16-21AF-8F5A-9EFD93255705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050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FD872928-B479-F7C5-9C83-C448FBA361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20445"/>
            <a:ext cx="4114800" cy="5029200"/>
          </a:xfrm>
        </p:spPr>
        <p:txBody>
          <a:bodyPr rtlCol="0">
            <a:normAutofit/>
          </a:bodyPr>
          <a:lstStyle>
            <a:lvl1pPr>
              <a:defRPr lang="ru-RU" sz="36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9" name="Объект 10">
            <a:extLst>
              <a:ext uri="{FF2B5EF4-FFF2-40B4-BE49-F238E27FC236}">
                <a16:creationId xmlns:a16="http://schemas.microsoft.com/office/drawing/2014/main" id="{61E3771A-E1EB-0CBE-828C-2C5E1F2AE6C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475227" y="1020445"/>
            <a:ext cx="4802735" cy="5029200"/>
          </a:xfrm>
        </p:spPr>
        <p:txBody>
          <a:bodyPr rtlCol="0" anchor="ctr">
            <a:normAutofit/>
          </a:bodyPr>
          <a:lstStyle>
            <a:lvl1pPr marL="228600" indent="-228600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ru-RU" sz="1800"/>
            </a:lvl1pPr>
            <a:lvl2pPr marL="411480" indent="-228600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ru-RU" sz="1600"/>
            </a:lvl2pPr>
            <a:lvl3pPr marL="594360" indent="-228600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ru-RU" sz="1400"/>
            </a:lvl3pPr>
            <a:lvl4pPr marL="777240" indent="-228600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ru-RU" sz="1200"/>
            </a:lvl4pPr>
            <a:lvl5pPr marL="960120" indent="-228600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ru-RU" sz="12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2A1635D-96F0-769B-4ECB-70502770A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736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6" name="Рамка 5">
            <a:extLst>
              <a:ext uri="{FF2B5EF4-FFF2-40B4-BE49-F238E27FC236}">
                <a16:creationId xmlns:a16="http://schemas.microsoft.com/office/drawing/2014/main" id="{4F877767-0342-A344-0462-A0D877FF68F8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15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имое и изображение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21F215D-0D9E-64B3-1F66-E90B87932A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00741"/>
            <a:ext cx="4802372" cy="2788919"/>
          </a:xfrm>
        </p:spPr>
        <p:txBody>
          <a:bodyPr rtlCol="0" anchor="b">
            <a:normAutofit/>
          </a:bodyPr>
          <a:lstStyle>
            <a:lvl1pPr>
              <a:defRPr lang="ru-RU" sz="48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9" name="Объект 10">
            <a:extLst>
              <a:ext uri="{FF2B5EF4-FFF2-40B4-BE49-F238E27FC236}">
                <a16:creationId xmlns:a16="http://schemas.microsoft.com/office/drawing/2014/main" id="{E86A4459-11C2-44C6-0173-C666D5AADC1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14400" y="3825239"/>
            <a:ext cx="4802735" cy="2072641"/>
          </a:xfrm>
        </p:spPr>
        <p:txBody>
          <a:bodyPr rtlCol="0"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lang="ru-RU" sz="1800"/>
            </a:lvl1pPr>
            <a:lvl2pPr marL="457200" indent="0">
              <a:lnSpc>
                <a:spcPct val="125000"/>
              </a:lnSpc>
              <a:spcBef>
                <a:spcPts val="0"/>
              </a:spcBef>
              <a:buNone/>
              <a:defRPr lang="ru-RU" sz="1600"/>
            </a:lvl2pPr>
            <a:lvl3pPr marL="914400" indent="0">
              <a:lnSpc>
                <a:spcPct val="125000"/>
              </a:lnSpc>
              <a:spcBef>
                <a:spcPts val="0"/>
              </a:spcBef>
              <a:buNone/>
              <a:defRPr lang="ru-RU" sz="1400"/>
            </a:lvl3pPr>
            <a:lvl4pPr marL="1371600" indent="0">
              <a:lnSpc>
                <a:spcPct val="125000"/>
              </a:lnSpc>
              <a:spcBef>
                <a:spcPts val="0"/>
              </a:spcBef>
              <a:buNone/>
              <a:defRPr lang="ru-RU" sz="1200"/>
            </a:lvl4pPr>
            <a:lvl5pPr marL="1828800" indent="0">
              <a:lnSpc>
                <a:spcPct val="125000"/>
              </a:lnSpc>
              <a:spcBef>
                <a:spcPts val="0"/>
              </a:spcBef>
              <a:buNone/>
              <a:defRPr lang="ru-RU" sz="12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284EF14-0982-D931-9DD6-ECFE61D5B0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78587" y="921230"/>
            <a:ext cx="5713413" cy="5029200"/>
          </a:xfrm>
          <a:custGeom>
            <a:avLst/>
            <a:gdLst>
              <a:gd name="connsiteX0" fmla="*/ 5327097 w 5713413"/>
              <a:gd name="connsiteY0" fmla="*/ 0 h 5029200"/>
              <a:gd name="connsiteX1" fmla="*/ 5713413 w 5713413"/>
              <a:gd name="connsiteY1" fmla="*/ 0 h 5029200"/>
              <a:gd name="connsiteX2" fmla="*/ 5713413 w 5713413"/>
              <a:gd name="connsiteY2" fmla="*/ 5029200 h 5029200"/>
              <a:gd name="connsiteX3" fmla="*/ 5327097 w 5713413"/>
              <a:gd name="connsiteY3" fmla="*/ 5029200 h 5029200"/>
              <a:gd name="connsiteX4" fmla="*/ 0 w 5713413"/>
              <a:gd name="connsiteY4" fmla="*/ 0 h 5029200"/>
              <a:gd name="connsiteX5" fmla="*/ 5313743 w 5713413"/>
              <a:gd name="connsiteY5" fmla="*/ 0 h 5029200"/>
              <a:gd name="connsiteX6" fmla="*/ 5313743 w 5713413"/>
              <a:gd name="connsiteY6" fmla="*/ 5029200 h 5029200"/>
              <a:gd name="connsiteX7" fmla="*/ 0 w 5713413"/>
              <a:gd name="connsiteY7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13413" h="5029200">
                <a:moveTo>
                  <a:pt x="5327097" y="0"/>
                </a:moveTo>
                <a:lnTo>
                  <a:pt x="5713413" y="0"/>
                </a:lnTo>
                <a:lnTo>
                  <a:pt x="5713413" y="5029200"/>
                </a:lnTo>
                <a:lnTo>
                  <a:pt x="5327097" y="5029200"/>
                </a:lnTo>
                <a:close/>
                <a:moveTo>
                  <a:pt x="0" y="0"/>
                </a:moveTo>
                <a:lnTo>
                  <a:pt x="5313743" y="0"/>
                </a:lnTo>
                <a:lnTo>
                  <a:pt x="5313743" y="5029200"/>
                </a:lnTo>
                <a:lnTo>
                  <a:pt x="0" y="50292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Рамка 5">
            <a:extLst>
              <a:ext uri="{FF2B5EF4-FFF2-40B4-BE49-F238E27FC236}">
                <a16:creationId xmlns:a16="http://schemas.microsoft.com/office/drawing/2014/main" id="{7D7E927E-4F73-5579-4F1D-E13899DEEA04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067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2 столбца макет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F2090F11-94D5-C2A6-0759-3E7541B099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0" y="485113"/>
            <a:ext cx="10515600" cy="1531525"/>
          </a:xfrm>
        </p:spPr>
        <p:txBody>
          <a:bodyPr rtlCol="0">
            <a:normAutofit/>
          </a:bodyPr>
          <a:lstStyle>
            <a:lvl1pPr>
              <a:defRPr lang="ru-RU" sz="36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F349F3-2C28-5A44-EDFC-75FD6CA9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736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634FD449-C6E0-CF8A-82B2-52438C952C0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29640" y="2153285"/>
            <a:ext cx="4953001" cy="3500438"/>
          </a:xfrm>
        </p:spPr>
        <p:txBody>
          <a:bodyPr lIns="91440" rtlCol="0">
            <a:norm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lang="ru-RU" sz="1800"/>
            </a:lvl1pPr>
            <a:lvl2pPr>
              <a:spcBef>
                <a:spcPts val="1000"/>
              </a:spcBef>
              <a:spcAft>
                <a:spcPts val="1200"/>
              </a:spcAft>
              <a:defRPr lang="ru-RU" sz="1600"/>
            </a:lvl2pPr>
            <a:lvl3pPr>
              <a:spcBef>
                <a:spcPts val="1000"/>
              </a:spcBef>
              <a:spcAft>
                <a:spcPts val="1200"/>
              </a:spcAft>
              <a:defRPr lang="ru-RU" sz="1400"/>
            </a:lvl3pPr>
            <a:lvl4pPr>
              <a:spcBef>
                <a:spcPts val="1000"/>
              </a:spcBef>
              <a:spcAft>
                <a:spcPts val="1200"/>
              </a:spcAft>
              <a:defRPr lang="ru-RU" sz="1200"/>
            </a:lvl4pPr>
            <a:lvl5pPr>
              <a:spcBef>
                <a:spcPts val="1000"/>
              </a:spcBef>
              <a:spcAft>
                <a:spcPts val="1200"/>
              </a:spcAft>
              <a:defRPr lang="ru-RU" sz="12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3" name="Объект 11">
            <a:extLst>
              <a:ext uri="{FF2B5EF4-FFF2-40B4-BE49-F238E27FC236}">
                <a16:creationId xmlns:a16="http://schemas.microsoft.com/office/drawing/2014/main" id="{F971E741-6253-D410-B562-50CA5976207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309360" y="2153285"/>
            <a:ext cx="5135880" cy="3500438"/>
          </a:xfrm>
        </p:spPr>
        <p:txBody>
          <a:bodyPr lIns="91440" rtlCol="0">
            <a:norm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lang="ru-RU" sz="1800"/>
            </a:lvl1pPr>
            <a:lvl2pPr>
              <a:spcBef>
                <a:spcPts val="1000"/>
              </a:spcBef>
              <a:spcAft>
                <a:spcPts val="1200"/>
              </a:spcAft>
              <a:defRPr lang="ru-RU" sz="1600"/>
            </a:lvl2pPr>
            <a:lvl3pPr>
              <a:spcBef>
                <a:spcPts val="1000"/>
              </a:spcBef>
              <a:spcAft>
                <a:spcPts val="1200"/>
              </a:spcAft>
              <a:defRPr lang="ru-RU" sz="1400"/>
            </a:lvl3pPr>
            <a:lvl4pPr>
              <a:spcBef>
                <a:spcPts val="1000"/>
              </a:spcBef>
              <a:spcAft>
                <a:spcPts val="1200"/>
              </a:spcAft>
              <a:defRPr lang="ru-RU" sz="1200"/>
            </a:lvl4pPr>
            <a:lvl5pPr>
              <a:spcBef>
                <a:spcPts val="1000"/>
              </a:spcBef>
              <a:spcAft>
                <a:spcPts val="1200"/>
              </a:spcAft>
              <a:defRPr lang="ru-RU" sz="12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Рамка 1">
            <a:extLst>
              <a:ext uri="{FF2B5EF4-FFF2-40B4-BE49-F238E27FC236}">
                <a16:creationId xmlns:a16="http://schemas.microsoft.com/office/drawing/2014/main" id="{55D7E8F5-692D-24DD-0F8C-9563BA74AAF4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435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2 столбца маке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F2090F11-94D5-C2A6-0759-3E7541B099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0" y="485113"/>
            <a:ext cx="10515600" cy="1531525"/>
          </a:xfrm>
        </p:spPr>
        <p:txBody>
          <a:bodyPr rtlCol="0">
            <a:normAutofit/>
          </a:bodyPr>
          <a:lstStyle>
            <a:lvl1pPr>
              <a:defRPr lang="ru-RU" sz="36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F349F3-2C28-5A44-EDFC-75FD6CA9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736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634FD449-C6E0-CF8A-82B2-52438C952C0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29641" y="2153285"/>
            <a:ext cx="3261359" cy="3500438"/>
          </a:xfrm>
        </p:spPr>
        <p:txBody>
          <a:bodyPr lIns="91440" rtlCol="0">
            <a:norm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lang="ru-RU" sz="1800" b="1"/>
            </a:lvl1pPr>
            <a:lvl2pPr>
              <a:spcBef>
                <a:spcPts val="1000"/>
              </a:spcBef>
              <a:spcAft>
                <a:spcPts val="1200"/>
              </a:spcAft>
              <a:defRPr lang="ru-RU" sz="1600" b="1"/>
            </a:lvl2pPr>
            <a:lvl3pPr>
              <a:spcBef>
                <a:spcPts val="1000"/>
              </a:spcBef>
              <a:spcAft>
                <a:spcPts val="1200"/>
              </a:spcAft>
              <a:defRPr lang="ru-RU" sz="1400" b="1"/>
            </a:lvl3pPr>
            <a:lvl4pPr>
              <a:spcBef>
                <a:spcPts val="1000"/>
              </a:spcBef>
              <a:spcAft>
                <a:spcPts val="1200"/>
              </a:spcAft>
              <a:defRPr lang="ru-RU" sz="1200" b="1"/>
            </a:lvl4pPr>
            <a:lvl5pPr>
              <a:spcBef>
                <a:spcPts val="1000"/>
              </a:spcBef>
              <a:spcAft>
                <a:spcPts val="1200"/>
              </a:spcAft>
              <a:defRPr lang="ru-RU" sz="1200" b="1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3" name="Объект 11">
            <a:extLst>
              <a:ext uri="{FF2B5EF4-FFF2-40B4-BE49-F238E27FC236}">
                <a16:creationId xmlns:a16="http://schemas.microsoft.com/office/drawing/2014/main" id="{F971E741-6253-D410-B562-50CA5976207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480560" y="2153285"/>
            <a:ext cx="6964680" cy="3500438"/>
          </a:xfrm>
        </p:spPr>
        <p:txBody>
          <a:bodyPr lIns="91440" rtlCol="0">
            <a:norm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lang="ru-RU" sz="1800"/>
            </a:lvl1pPr>
            <a:lvl2pPr>
              <a:spcBef>
                <a:spcPts val="1000"/>
              </a:spcBef>
              <a:spcAft>
                <a:spcPts val="1200"/>
              </a:spcAft>
              <a:defRPr lang="ru-RU" sz="1600"/>
            </a:lvl2pPr>
            <a:lvl3pPr>
              <a:spcBef>
                <a:spcPts val="1000"/>
              </a:spcBef>
              <a:spcAft>
                <a:spcPts val="1200"/>
              </a:spcAft>
              <a:defRPr lang="ru-RU" sz="1400"/>
            </a:lvl3pPr>
            <a:lvl4pPr>
              <a:spcBef>
                <a:spcPts val="1000"/>
              </a:spcBef>
              <a:spcAft>
                <a:spcPts val="1200"/>
              </a:spcAft>
              <a:defRPr lang="ru-RU" sz="1200"/>
            </a:lvl4pPr>
            <a:lvl5pPr>
              <a:spcBef>
                <a:spcPts val="1000"/>
              </a:spcBef>
              <a:spcAft>
                <a:spcPts val="1200"/>
              </a:spcAft>
              <a:defRPr lang="ru-RU" sz="12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Рамка 1">
            <a:extLst>
              <a:ext uri="{FF2B5EF4-FFF2-40B4-BE49-F238E27FC236}">
                <a16:creationId xmlns:a16="http://schemas.microsoft.com/office/drawing/2014/main" id="{5C0F1533-3810-C210-9B67-D2F4A1846C23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165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рисун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E9C70371-D147-2B29-EAEB-B10A799D09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6169" y="614812"/>
            <a:ext cx="10359659" cy="1325563"/>
          </a:xfrm>
        </p:spPr>
        <p:txBody>
          <a:bodyPr rtlCol="0">
            <a:normAutofit/>
          </a:bodyPr>
          <a:lstStyle>
            <a:lvl1pPr>
              <a:defRPr lang="ru-RU" sz="36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5AE226-98C6-70F4-8DED-59E8FE30401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67" y="2177378"/>
            <a:ext cx="5713413" cy="4669987"/>
          </a:xfrm>
          <a:custGeom>
            <a:avLst/>
            <a:gdLst>
              <a:gd name="connsiteX0" fmla="*/ 400038 w 5713413"/>
              <a:gd name="connsiteY0" fmla="*/ 0 h 4669987"/>
              <a:gd name="connsiteX1" fmla="*/ 5713413 w 5713413"/>
              <a:gd name="connsiteY1" fmla="*/ 0 h 4669987"/>
              <a:gd name="connsiteX2" fmla="*/ 5713413 w 5713413"/>
              <a:gd name="connsiteY2" fmla="*/ 4315224 h 4669987"/>
              <a:gd name="connsiteX3" fmla="*/ 400038 w 5713413"/>
              <a:gd name="connsiteY3" fmla="*/ 4315224 h 4669987"/>
              <a:gd name="connsiteX4" fmla="*/ 0 w 5713413"/>
              <a:gd name="connsiteY4" fmla="*/ 0 h 4669987"/>
              <a:gd name="connsiteX5" fmla="*/ 386684 w 5713413"/>
              <a:gd name="connsiteY5" fmla="*/ 0 h 4669987"/>
              <a:gd name="connsiteX6" fmla="*/ 386684 w 5713413"/>
              <a:gd name="connsiteY6" fmla="*/ 4328578 h 4669987"/>
              <a:gd name="connsiteX7" fmla="*/ 5713413 w 5713413"/>
              <a:gd name="connsiteY7" fmla="*/ 4328578 h 4669987"/>
              <a:gd name="connsiteX8" fmla="*/ 5713413 w 5713413"/>
              <a:gd name="connsiteY8" fmla="*/ 4669987 h 4669987"/>
              <a:gd name="connsiteX9" fmla="*/ 0 w 5713413"/>
              <a:gd name="connsiteY9" fmla="*/ 4669987 h 4669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13413" h="4669987">
                <a:moveTo>
                  <a:pt x="400038" y="0"/>
                </a:moveTo>
                <a:lnTo>
                  <a:pt x="5713413" y="0"/>
                </a:lnTo>
                <a:lnTo>
                  <a:pt x="5713413" y="4315224"/>
                </a:lnTo>
                <a:lnTo>
                  <a:pt x="400038" y="4315224"/>
                </a:lnTo>
                <a:close/>
                <a:moveTo>
                  <a:pt x="0" y="0"/>
                </a:moveTo>
                <a:lnTo>
                  <a:pt x="386684" y="0"/>
                </a:lnTo>
                <a:lnTo>
                  <a:pt x="386684" y="4328578"/>
                </a:lnTo>
                <a:lnTo>
                  <a:pt x="5713413" y="4328578"/>
                </a:lnTo>
                <a:lnTo>
                  <a:pt x="5713413" y="4669987"/>
                </a:lnTo>
                <a:lnTo>
                  <a:pt x="0" y="4669987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dirty="0"/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8EEA9034-22FD-3C2F-6A27-6363896980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475413" y="2153285"/>
            <a:ext cx="4799012" cy="3790315"/>
          </a:xfrm>
        </p:spPr>
        <p:txBody>
          <a:bodyPr rtlCol="0">
            <a:normAutofit/>
          </a:bodyPr>
          <a:lstStyle>
            <a:lvl1pPr>
              <a:lnSpc>
                <a:spcPct val="95000"/>
              </a:lnSpc>
              <a:spcBef>
                <a:spcPts val="1000"/>
              </a:spcBef>
              <a:spcAft>
                <a:spcPts val="1200"/>
              </a:spcAft>
              <a:defRPr lang="ru-RU" sz="2000"/>
            </a:lvl1pPr>
            <a:lvl2pPr>
              <a:lnSpc>
                <a:spcPct val="95000"/>
              </a:lnSpc>
              <a:spcBef>
                <a:spcPts val="1000"/>
              </a:spcBef>
              <a:spcAft>
                <a:spcPts val="1200"/>
              </a:spcAft>
              <a:defRPr lang="ru-RU" sz="1800"/>
            </a:lvl2pPr>
            <a:lvl3pPr>
              <a:lnSpc>
                <a:spcPct val="95000"/>
              </a:lnSpc>
              <a:spcBef>
                <a:spcPts val="1000"/>
              </a:spcBef>
              <a:spcAft>
                <a:spcPts val="1200"/>
              </a:spcAft>
              <a:defRPr lang="ru-RU" sz="1600"/>
            </a:lvl3pPr>
            <a:lvl4pPr>
              <a:lnSpc>
                <a:spcPct val="95000"/>
              </a:lnSpc>
              <a:spcBef>
                <a:spcPts val="1000"/>
              </a:spcBef>
              <a:spcAft>
                <a:spcPts val="1200"/>
              </a:spcAft>
              <a:defRPr lang="ru-RU" sz="1400"/>
            </a:lvl4pPr>
            <a:lvl5pPr>
              <a:lnSpc>
                <a:spcPct val="95000"/>
              </a:lnSpc>
              <a:spcBef>
                <a:spcPts val="1000"/>
              </a:spcBef>
              <a:spcAft>
                <a:spcPts val="1200"/>
              </a:spcAft>
              <a:defRPr lang="ru-RU" sz="14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C72AFED-AF5A-A2E9-0D36-388733BBE9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736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Рамка 6">
            <a:extLst>
              <a:ext uri="{FF2B5EF4-FFF2-40B4-BE49-F238E27FC236}">
                <a16:creationId xmlns:a16="http://schemas.microsoft.com/office/drawing/2014/main" id="{7A42E613-3DCC-07A2-BA9B-74B13F28E591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901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имое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830338E2-B50A-8F3E-2CA7-A75753E7ED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2629" y="598947"/>
            <a:ext cx="10515600" cy="1325563"/>
          </a:xfrm>
        </p:spPr>
        <p:txBody>
          <a:bodyPr rtlCol="0">
            <a:normAutofit/>
          </a:bodyPr>
          <a:lstStyle>
            <a:lvl1pPr>
              <a:defRPr lang="ru-RU" sz="36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CC8DD029-A673-92B9-0343-3B35BE46D2F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29641" y="2153285"/>
            <a:ext cx="3032759" cy="3790310"/>
          </a:xfrm>
        </p:spPr>
        <p:txBody>
          <a:bodyPr lIns="91440" rtlCol="0">
            <a:norm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lang="ru-RU" sz="1800"/>
            </a:lvl1pPr>
            <a:lvl2pPr>
              <a:spcBef>
                <a:spcPts val="1000"/>
              </a:spcBef>
              <a:spcAft>
                <a:spcPts val="1200"/>
              </a:spcAft>
              <a:defRPr lang="ru-RU" sz="1600"/>
            </a:lvl2pPr>
            <a:lvl3pPr>
              <a:spcBef>
                <a:spcPts val="1000"/>
              </a:spcBef>
              <a:spcAft>
                <a:spcPts val="1200"/>
              </a:spcAft>
              <a:defRPr lang="ru-RU" sz="1400"/>
            </a:lvl3pPr>
            <a:lvl4pPr>
              <a:spcBef>
                <a:spcPts val="1000"/>
              </a:spcBef>
              <a:spcAft>
                <a:spcPts val="1200"/>
              </a:spcAft>
              <a:defRPr lang="ru-RU" sz="1200"/>
            </a:lvl4pPr>
            <a:lvl5pPr>
              <a:spcBef>
                <a:spcPts val="1000"/>
              </a:spcBef>
              <a:spcAft>
                <a:spcPts val="1200"/>
              </a:spcAft>
              <a:defRPr lang="ru-RU" sz="12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1" name="Заполнитель таблицы 10">
            <a:extLst>
              <a:ext uri="{FF2B5EF4-FFF2-40B4-BE49-F238E27FC236}">
                <a16:creationId xmlns:a16="http://schemas.microsoft.com/office/drawing/2014/main" id="{6E658BA3-0202-C705-7A02-8B70B7884420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724400" y="2170621"/>
            <a:ext cx="6553200" cy="3772974"/>
          </a:xfrm>
        </p:spPr>
        <p:txBody>
          <a:bodyPr rtlCol="0">
            <a:normAutofit/>
          </a:bodyPr>
          <a:lstStyle>
            <a:lvl1pPr>
              <a:defRPr lang="ru-RU" sz="2000"/>
            </a:lvl1pPr>
          </a:lstStyle>
          <a:p>
            <a:pPr rtl="0"/>
            <a:r>
              <a:rPr lang="ru-RU"/>
              <a:t>Щелкните значок, чтобы добавить таблицу</a:t>
            </a:r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Рамка 1">
            <a:extLst>
              <a:ext uri="{FF2B5EF4-FFF2-40B4-BE49-F238E27FC236}">
                <a16:creationId xmlns:a16="http://schemas.microsoft.com/office/drawing/2014/main" id="{BD761E53-47C7-492A-D5B5-A8C2740B5157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953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2 столбца макет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F2090F11-94D5-C2A6-0759-3E7541B099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0" y="485113"/>
            <a:ext cx="10515600" cy="1531525"/>
          </a:xfrm>
        </p:spPr>
        <p:txBody>
          <a:bodyPr rtlCol="0">
            <a:normAutofit/>
          </a:bodyPr>
          <a:lstStyle>
            <a:lvl1pPr>
              <a:defRPr lang="ru-RU" sz="36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F349F3-2C28-5A44-EDFC-75FD6CA9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736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634FD449-C6E0-CF8A-82B2-52438C952C0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29642" y="2153285"/>
            <a:ext cx="6925660" cy="3500438"/>
          </a:xfrm>
        </p:spPr>
        <p:txBody>
          <a:bodyPr lIns="91440" rtlCol="0">
            <a:normAutofit/>
          </a:bodyPr>
          <a:lstStyle>
            <a:lvl1pPr marL="0" indent="0">
              <a:spcBef>
                <a:spcPts val="1000"/>
              </a:spcBef>
              <a:spcAft>
                <a:spcPts val="1200"/>
              </a:spcAft>
              <a:buNone/>
              <a:defRPr lang="ru-RU" sz="1800" b="0"/>
            </a:lvl1pPr>
            <a:lvl2pPr marL="228600">
              <a:spcBef>
                <a:spcPts val="1000"/>
              </a:spcBef>
              <a:spcAft>
                <a:spcPts val="1200"/>
              </a:spcAft>
              <a:defRPr lang="ru-RU" sz="1800" b="0"/>
            </a:lvl2pPr>
            <a:lvl3pPr marL="685800">
              <a:spcBef>
                <a:spcPts val="1000"/>
              </a:spcBef>
              <a:spcAft>
                <a:spcPts val="1200"/>
              </a:spcAft>
              <a:defRPr lang="ru-RU" sz="1800" b="0"/>
            </a:lvl3pPr>
            <a:lvl4pPr marL="868680">
              <a:spcBef>
                <a:spcPts val="1000"/>
              </a:spcBef>
              <a:spcAft>
                <a:spcPts val="1200"/>
              </a:spcAft>
              <a:defRPr lang="ru-RU" sz="1800" b="0"/>
            </a:lvl4pPr>
            <a:lvl5pPr marL="1143000">
              <a:spcBef>
                <a:spcPts val="1000"/>
              </a:spcBef>
              <a:spcAft>
                <a:spcPts val="1200"/>
              </a:spcAft>
              <a:defRPr lang="ru-RU" sz="1800" b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3" name="Объект 11">
            <a:extLst>
              <a:ext uri="{FF2B5EF4-FFF2-40B4-BE49-F238E27FC236}">
                <a16:creationId xmlns:a16="http://schemas.microsoft.com/office/drawing/2014/main" id="{F971E741-6253-D410-B562-50CA5976207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215745" y="2153285"/>
            <a:ext cx="3229495" cy="3500438"/>
          </a:xfrm>
        </p:spPr>
        <p:txBody>
          <a:bodyPr lIns="91440" rtlCol="0">
            <a:norm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lang="ru-RU" sz="1800" b="1"/>
            </a:lvl1pPr>
            <a:lvl2pPr>
              <a:spcBef>
                <a:spcPts val="1000"/>
              </a:spcBef>
              <a:spcAft>
                <a:spcPts val="1200"/>
              </a:spcAft>
              <a:defRPr lang="ru-RU" sz="1600" b="1"/>
            </a:lvl2pPr>
            <a:lvl3pPr>
              <a:spcBef>
                <a:spcPts val="1000"/>
              </a:spcBef>
              <a:spcAft>
                <a:spcPts val="1200"/>
              </a:spcAft>
              <a:defRPr lang="ru-RU" sz="1400" b="1"/>
            </a:lvl3pPr>
            <a:lvl4pPr>
              <a:spcBef>
                <a:spcPts val="1000"/>
              </a:spcBef>
              <a:spcAft>
                <a:spcPts val="1200"/>
              </a:spcAft>
              <a:defRPr lang="ru-RU" sz="1200" b="1"/>
            </a:lvl4pPr>
            <a:lvl5pPr>
              <a:spcBef>
                <a:spcPts val="1000"/>
              </a:spcBef>
              <a:spcAft>
                <a:spcPts val="1200"/>
              </a:spcAft>
              <a:defRPr lang="ru-RU" sz="1200" b="1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Рамка 1">
            <a:extLst>
              <a:ext uri="{FF2B5EF4-FFF2-40B4-BE49-F238E27FC236}">
                <a16:creationId xmlns:a16="http://schemas.microsoft.com/office/drawing/2014/main" id="{C9F70CF1-DCAD-AE71-6B34-7BFB25EE530B}"/>
              </a:ext>
            </a:extLst>
          </p:cNvPr>
          <p:cNvSpPr/>
          <p:nvPr userDrawn="1"/>
        </p:nvSpPr>
        <p:spPr>
          <a:xfrm>
            <a:off x="386317" y="352044"/>
            <a:ext cx="11419367" cy="6153912"/>
          </a:xfrm>
          <a:prstGeom prst="frame">
            <a:avLst>
              <a:gd name="adj1" fmla="val 2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235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F2090F11-94D5-C2A6-0759-3E7541B099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0" y="485113"/>
            <a:ext cx="10331450" cy="1531525"/>
          </a:xfrm>
        </p:spPr>
        <p:txBody>
          <a:bodyPr rtlCol="0">
            <a:normAutofit/>
          </a:bodyPr>
          <a:lstStyle>
            <a:lvl1pPr>
              <a:defRPr lang="ru-RU" sz="36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9" name="Заполнитель таблицы 8">
            <a:extLst>
              <a:ext uri="{FF2B5EF4-FFF2-40B4-BE49-F238E27FC236}">
                <a16:creationId xmlns:a16="http://schemas.microsoft.com/office/drawing/2014/main" id="{0CF90928-AB48-3554-E2B9-417A00F286AD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930275" y="2168526"/>
            <a:ext cx="10331450" cy="3939068"/>
          </a:xfrm>
        </p:spPr>
        <p:txBody>
          <a:bodyPr rtlCol="0">
            <a:normAutofit/>
          </a:bodyPr>
          <a:lstStyle>
            <a:lvl1pPr>
              <a:defRPr lang="ru-RU" sz="2400"/>
            </a:lvl1pPr>
          </a:lstStyle>
          <a:p>
            <a:pPr rtl="0"/>
            <a:r>
              <a:rPr lang="ru-RU"/>
              <a:t>Щелкните значок, чтобы вставить таблицу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7D6C0A7-887A-66E2-A954-5E0592B9F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316" y="347329"/>
            <a:ext cx="11419368" cy="6152707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378552E1-07B0-A631-78D3-D3C0E4C0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212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DD635B7F-3E76-4C66-6A5A-9156FCE3D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3688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CBB1E76-5845-01C9-1D0D-03CFFE6F0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316" y="347329"/>
            <a:ext cx="11419368" cy="61527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96C21AF-4286-DECE-37A1-E8980687A1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160" y="655320"/>
            <a:ext cx="4572000" cy="5486400"/>
          </a:xfrm>
        </p:spPr>
        <p:txBody>
          <a:bodyPr rtlCol="0">
            <a:normAutofit/>
          </a:bodyPr>
          <a:lstStyle>
            <a:lvl1pPr>
              <a:defRPr lang="ru-RU" sz="48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B8E1D6B3-3EC8-6AC4-BE2B-5C732C85679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475413" y="2773680"/>
            <a:ext cx="4572000" cy="3368040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None/>
              <a:defRPr lang="ru-RU" sz="1800"/>
            </a:lvl1pPr>
            <a:lvl2pPr marL="457200" indent="0">
              <a:spcBef>
                <a:spcPts val="1000"/>
              </a:spcBef>
              <a:buNone/>
              <a:defRPr lang="ru-RU" sz="1600"/>
            </a:lvl2pPr>
            <a:lvl3pPr marL="914400" indent="0">
              <a:spcBef>
                <a:spcPts val="1000"/>
              </a:spcBef>
              <a:buNone/>
              <a:defRPr lang="ru-RU" sz="1400"/>
            </a:lvl3pPr>
            <a:lvl4pPr marL="1371600" indent="0">
              <a:spcBef>
                <a:spcPts val="1000"/>
              </a:spcBef>
              <a:buNone/>
              <a:defRPr lang="ru-RU" sz="1200"/>
            </a:lvl4pPr>
            <a:lvl5pPr marL="1828800" indent="0">
              <a:spcBef>
                <a:spcPts val="1000"/>
              </a:spcBef>
              <a:buNone/>
              <a:defRPr lang="ru-RU" sz="12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91139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44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1920" userDrawn="1">
          <p15:clr>
            <a:srgbClr val="F26B43"/>
          </p15:clr>
        </p15:guide>
        <p15:guide id="4" pos="5760" userDrawn="1">
          <p15:clr>
            <a:srgbClr val="F26B43"/>
          </p15:clr>
        </p15:guide>
        <p15:guide id="5" pos="7248" userDrawn="1">
          <p15:clr>
            <a:srgbClr val="F26B43"/>
          </p15:clr>
        </p15:guide>
        <p15:guide id="6" pos="4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A67539-E61B-4EA0-8735-078495FB8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173" y="1465918"/>
            <a:ext cx="7809653" cy="39261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4AC29F-DC40-4CAF-A780-75FF5FD8F25C}"/>
              </a:ext>
            </a:extLst>
          </p:cNvPr>
          <p:cNvSpPr txBox="1"/>
          <p:nvPr/>
        </p:nvSpPr>
        <p:spPr>
          <a:xfrm>
            <a:off x="2275514" y="364570"/>
            <a:ext cx="77253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Государственное бюджетное учреждение  </a:t>
            </a:r>
            <a:br>
              <a:rPr lang="ru-RU" dirty="0"/>
            </a:br>
            <a:r>
              <a:rPr lang="ru-RU" dirty="0"/>
              <a:t>центр психолого-педагогической, медицинской и социальной помощи  </a:t>
            </a:r>
          </a:p>
          <a:p>
            <a:pPr algn="ctr"/>
            <a:r>
              <a:rPr lang="ru-RU" dirty="0"/>
              <a:t>Выборгского района Санкт-Петербурга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0B777B-1514-4FEC-AC5A-FF013BAF4B04}"/>
              </a:ext>
            </a:extLst>
          </p:cNvPr>
          <p:cNvSpPr txBox="1"/>
          <p:nvPr/>
        </p:nvSpPr>
        <p:spPr>
          <a:xfrm>
            <a:off x="4708321" y="5474921"/>
            <a:ext cx="6094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Костромской проспект, дом 7</a:t>
            </a:r>
          </a:p>
          <a:p>
            <a:r>
              <a:rPr lang="ru-RU" dirty="0"/>
              <a:t>Тел. (812) 553-18-75</a:t>
            </a:r>
          </a:p>
        </p:txBody>
      </p:sp>
    </p:spTree>
    <p:extLst>
      <p:ext uri="{BB962C8B-B14F-4D97-AF65-F5344CB8AC3E}">
        <p14:creationId xmlns:p14="http://schemas.microsoft.com/office/powerpoint/2010/main" val="3359779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A6F8A6-F8FF-4C29-9F18-7845AE22AADE}"/>
              </a:ext>
            </a:extLst>
          </p:cNvPr>
          <p:cNvSpPr/>
          <p:nvPr/>
        </p:nvSpPr>
        <p:spPr>
          <a:xfrm>
            <a:off x="458788" y="457200"/>
            <a:ext cx="11274424" cy="594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2"/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26ABF06-5491-8319-408F-AC9C03E64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4363" y="1812101"/>
            <a:ext cx="5419954" cy="3959525"/>
          </a:xfrm>
        </p:spPr>
        <p:txBody>
          <a:bodyPr rtlCol="0">
            <a:normAutofit fontScale="90000"/>
          </a:bodyPr>
          <a:lstStyle>
            <a:defPPr>
              <a:defRPr lang="ru-RU"/>
            </a:defPPr>
          </a:lstStyle>
          <a:p>
            <a:pPr rtl="0"/>
            <a:r>
              <a:rPr lang="ru-RU" sz="4400" dirty="0">
                <a:solidFill>
                  <a:schemeClr val="tx1"/>
                </a:solidFill>
              </a:rPr>
              <a:t>Нормативно-правовая документация.</a:t>
            </a:r>
            <a:br>
              <a:rPr lang="ru-RU" sz="4400" dirty="0">
                <a:solidFill>
                  <a:schemeClr val="tx1"/>
                </a:solidFill>
              </a:rPr>
            </a:br>
            <a:br>
              <a:rPr lang="ru-RU" sz="4400" dirty="0">
                <a:solidFill>
                  <a:schemeClr val="tx1"/>
                </a:solidFill>
              </a:rPr>
            </a:br>
            <a:r>
              <a:rPr lang="ru-RU" sz="4400" dirty="0">
                <a:solidFill>
                  <a:schemeClr val="tx1"/>
                </a:solidFill>
              </a:rPr>
              <a:t>Методические рекомендации по организации службы медиации в образовательном учреждении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CB77B9-E655-4D2C-81CE-144116AAD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970" y="1684614"/>
            <a:ext cx="5130547" cy="348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085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44B7D88-18D8-7250-6364-BECA6F653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883920"/>
            <a:ext cx="4114800" cy="333574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Школьная служба медиации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0C0D5F39-EF49-BECB-8276-8B8A46F07AC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637402" y="1124125"/>
            <a:ext cx="5637023" cy="4819475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algn="just" rtl="0"/>
            <a:r>
              <a:rPr lang="ru-RU" dirty="0"/>
              <a:t>Школьная медиация является одним из направлений воспитательной работы, реализуемой специалистами образовательной организации (в основном, заместителем директора по воспитательной работе, а также школьной службы сопровождения – педагогом- психологом и социальным педагогом, с привлечением других педагогических работников).</a:t>
            </a:r>
          </a:p>
          <a:p>
            <a:pPr algn="just" rtl="0"/>
            <a:r>
              <a:rPr lang="ru-RU" dirty="0"/>
              <a:t>Основным контингентом работы школьных служб медиации являются обучающиеся средних и старших классов. Также в сферу деятельности специалистов школьных служб медиации могут входить: педагоги, родители, административные работники образовательной организации.</a:t>
            </a:r>
          </a:p>
          <a:p>
            <a:pPr rtl="0"/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FFC4A9-56F3-421F-BD7E-4A3365648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290" y="3429000"/>
            <a:ext cx="2259730" cy="232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74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44B7D88-18D8-7250-6364-BECA6F653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883920"/>
            <a:ext cx="4114800" cy="333574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Школьная служба медиации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0C0D5F39-EF49-BECB-8276-8B8A46F07AC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637402" y="1124125"/>
            <a:ext cx="5637023" cy="4819475"/>
          </a:xfrm>
        </p:spPr>
        <p:txBody>
          <a:bodyPr rtlCol="0">
            <a:normAutofit fontScale="85000" lnSpcReduction="10000"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«Мета-целью» школьной медиации является </a:t>
            </a:r>
            <a:r>
              <a:rPr lang="ru-RU" b="1" dirty="0"/>
              <a:t>развитие у всех участников образовательного процессов «культуры диалога» </a:t>
            </a:r>
            <a:r>
              <a:rPr lang="ru-RU" dirty="0"/>
              <a:t>(или «цивилизованного урегулирования конфликта»), элементами которой являются готовность и способность конфликтующих сторон:</a:t>
            </a:r>
          </a:p>
          <a:p>
            <a:pPr rtl="0"/>
            <a:r>
              <a:rPr lang="ru-RU" dirty="0"/>
              <a:t>-	принять участие в переговорах с соблюдением базовых принципов медиации (добровольности, равенства, конфиденциальности, нейтральности медиатора);</a:t>
            </a:r>
          </a:p>
          <a:p>
            <a:pPr rtl="0"/>
            <a:r>
              <a:rPr lang="ru-RU" dirty="0"/>
              <a:t>-	в процессе переговоров соблюдать базовые этические принципы взаимодействия (сводя к минимуму вероятность несправедливости и насилия над личностью);</a:t>
            </a:r>
          </a:p>
          <a:p>
            <a:pPr rtl="0"/>
            <a:r>
              <a:rPr lang="ru-RU" dirty="0"/>
              <a:t>-	в результате переговоров принять ответственное, осознанное и самостоятельное решение, которое удовлетворит их либо полностью (консенсус), либо частично (компромисс).</a:t>
            </a:r>
          </a:p>
          <a:p>
            <a:pPr rtl="0"/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FFC4A9-56F3-421F-BD7E-4A3365648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290" y="3429000"/>
            <a:ext cx="2259730" cy="232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277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9652A1E-B3F7-E1B2-76ED-8F78E74B9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40" y="485113"/>
            <a:ext cx="10515600" cy="15315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Нормативные документы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E65E832F-DC64-28CC-592D-2CA44C5718D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29640" y="1728132"/>
            <a:ext cx="4953001" cy="4644755"/>
          </a:xfrm>
        </p:spPr>
        <p:txBody>
          <a:bodyPr rtlCol="0">
            <a:normAutofit fontScale="85000" lnSpcReduction="20000"/>
          </a:bodyPr>
          <a:lstStyle>
            <a:defPPr>
              <a:defRPr lang="ru-RU"/>
            </a:defPPr>
          </a:lstStyle>
          <a:p>
            <a:pPr algn="just" rtl="0"/>
            <a:r>
              <a:rPr lang="ru-RU" noProof="1">
                <a:solidFill>
                  <a:srgbClr val="FF0000"/>
                </a:solidFill>
              </a:rPr>
              <a:t>Федеральный закон от 27.07.2010 № 193-ФЗ «Об альтернативной процедуре урегулирования споров с участием посредника (процедуре медиации)» (с изменениями и дополнениями</a:t>
            </a:r>
            <a:r>
              <a:rPr lang="ru-RU" noProof="1"/>
              <a:t>)</a:t>
            </a:r>
          </a:p>
          <a:p>
            <a:pPr algn="just" rtl="0"/>
            <a:r>
              <a:rPr lang="ru-RU" noProof="1"/>
              <a:t>Распоряжение Правительства РФ от 30.07.2014 N 1430-р (ред. от 01.09.2018) «Об утверждении Концепции развития до 2020 года сети служб медиации в целях реализации восстановительного правосудия в отношении детей, в том числе совершивших общественно опасные деяния, но не достигших возраста, с которого наступает уголовная ответственность</a:t>
            </a:r>
          </a:p>
          <a:p>
            <a:pPr algn="just" rtl="0"/>
            <a:r>
              <a:rPr lang="ru-RU" noProof="1"/>
              <a:t>Письмо Министерства образования и науки Российской Федерации от 18.11.2013 № ВК-844/07 «О направлении методических рекомендаций по организации служб школьной медиации»</a:t>
            </a:r>
          </a:p>
          <a:p>
            <a:pPr algn="just" rtl="0"/>
            <a:r>
              <a:rPr lang="ru-RU" noProof="1"/>
              <a:t>Письмо Министерства образования и науки Российской Федерации от 18.12.2015 № 07-4317 «О направлении методических рекомендаций по созданию и развитию служб школьной медиации в образовательных организациях»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C69CC98A-13B9-DAED-1898-4771587898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09360" y="1728132"/>
            <a:ext cx="5135880" cy="4194496"/>
          </a:xfrm>
        </p:spPr>
        <p:txBody>
          <a:bodyPr rtlCol="0">
            <a:normAutofit fontScale="85000" lnSpcReduction="20000"/>
          </a:bodyPr>
          <a:lstStyle>
            <a:defPPr>
              <a:defRPr lang="ru-RU"/>
            </a:defPPr>
          </a:lstStyle>
          <a:p>
            <a:pPr algn="just"/>
            <a:r>
              <a:rPr lang="ru-RU" noProof="1"/>
              <a:t>Письмо Министерства образования и науки Российской Федерации от 26.12.2017 № 07-7657 «О направлении методических рекомендаций по внедрению восстановительных технологий (в том числе медиации) в воспитательную деятельность образовательных организаций»</a:t>
            </a:r>
          </a:p>
          <a:p>
            <a:pPr algn="just" rtl="0"/>
            <a:r>
              <a:rPr lang="ru-RU" noProof="1"/>
              <a:t>Письмо Министерства просвещения РФ от 29.11.2019 № 07-8344 «О методических рекомендациях, содержащих порядок действий органов и учреждений системы профилактики безнадзорности и правонарушений несовершеннолетних с использованием восстановительного подхода в случаях отказов родителей (законных представителей) несовершеннолетних от предлагаемых мероприятий в рамках проводимой индивидуальной профилактической работы»</a:t>
            </a:r>
          </a:p>
          <a:p>
            <a:pPr algn="just" rtl="0"/>
            <a:r>
              <a:rPr lang="ru-RU" noProof="1"/>
              <a:t>Письмо Министерства просвещения РФ от 28.04.2020 № ДГ-375/07 «О направлении методических рекомендаций по развитию сети служб медиации (примирения) в образовательных организациях и в организациях для детей-сирот и детей, оставшихся без попечения родителей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A38ADE9-D6F5-84F7-8489-6CDEB832E6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5500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процесс 1">
            <a:extLst>
              <a:ext uri="{FF2B5EF4-FFF2-40B4-BE49-F238E27FC236}">
                <a16:creationId xmlns:a16="http://schemas.microsoft.com/office/drawing/2014/main" id="{42A4A57A-D0BA-4B46-9574-84C42157BFF6}"/>
              </a:ext>
            </a:extLst>
          </p:cNvPr>
          <p:cNvSpPr/>
          <p:nvPr/>
        </p:nvSpPr>
        <p:spPr>
          <a:xfrm>
            <a:off x="486561" y="453006"/>
            <a:ext cx="4630723" cy="5914238"/>
          </a:xfrm>
          <a:prstGeom prst="flowChart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5A951FD-B055-4EE8-B6D9-62EC0F39D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20445"/>
            <a:ext cx="4114800" cy="5029200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Образовательное учреждение создает на своей базе*: 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(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одну из служб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7153B8F-DD8B-4595-9069-45E10FD03200}"/>
              </a:ext>
            </a:extLst>
          </p:cNvPr>
          <p:cNvSpPr/>
          <p:nvPr/>
        </p:nvSpPr>
        <p:spPr>
          <a:xfrm>
            <a:off x="6047145" y="868072"/>
            <a:ext cx="5438862" cy="14429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ШКОЛЬУЮ СЛУЖБУ МЕДИАЦИИ </a:t>
            </a:r>
          </a:p>
          <a:p>
            <a:pPr algn="ctr"/>
            <a:r>
              <a:rPr lang="ru-RU" sz="2400" b="1" dirty="0"/>
              <a:t>(МЕДИАТИВНЫЙ ПОДХОД)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C3967E5-2B7E-4B52-B48E-419117E6EC4C}"/>
              </a:ext>
            </a:extLst>
          </p:cNvPr>
          <p:cNvSpPr/>
          <p:nvPr/>
        </p:nvSpPr>
        <p:spPr>
          <a:xfrm>
            <a:off x="6038756" y="3974630"/>
            <a:ext cx="5438862" cy="14429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ШКОЛЬНУЮ СЛУЖБУ ПРИМИРЕНИЯ (ВОССТАНОВИТЕЛЬНЫЙ ПОДХОД)</a:t>
            </a: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969C5D4C-8562-4FC0-82C3-84CC39F2636B}"/>
              </a:ext>
            </a:extLst>
          </p:cNvPr>
          <p:cNvSpPr/>
          <p:nvPr/>
        </p:nvSpPr>
        <p:spPr>
          <a:xfrm>
            <a:off x="5132704" y="1123936"/>
            <a:ext cx="890632" cy="931178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0324490A-1C46-4DDA-8268-19576C0052EC}"/>
              </a:ext>
            </a:extLst>
          </p:cNvPr>
          <p:cNvSpPr/>
          <p:nvPr/>
        </p:nvSpPr>
        <p:spPr>
          <a:xfrm>
            <a:off x="5132704" y="4194212"/>
            <a:ext cx="890632" cy="931178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B65C74-2CC4-45BC-AB3D-D30AAB61B2E2}"/>
              </a:ext>
            </a:extLst>
          </p:cNvPr>
          <p:cNvSpPr txBox="1"/>
          <p:nvPr/>
        </p:nvSpPr>
        <p:spPr>
          <a:xfrm>
            <a:off x="486561" y="5338644"/>
            <a:ext cx="45426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*С учетом специфики образовательной организации (особенностей обучающегося в ней контингента, характера типичных конфликтных ситуаций, организационной культуры учреждения) её </a:t>
            </a:r>
            <a:r>
              <a:rPr lang="ru-RU" sz="1200" b="1" dirty="0"/>
              <a:t>руководство имеет право выбрать ту или иную траекторию развития</a:t>
            </a:r>
            <a:r>
              <a:rPr lang="ru-RU" sz="1200" dirty="0"/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EDB0B7-CE4A-4E2E-AFFA-4DC8F1472059}"/>
              </a:ext>
            </a:extLst>
          </p:cNvPr>
          <p:cNvSpPr txBox="1"/>
          <p:nvPr/>
        </p:nvSpPr>
        <p:spPr>
          <a:xfrm>
            <a:off x="5975801" y="2423657"/>
            <a:ext cx="54388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/>
              <a:t>Ключевым моментом в реализации медиативного подхода является возможность осуществления воспитательной работы, </a:t>
            </a:r>
            <a:r>
              <a:rPr lang="ru-RU" sz="1100" b="1" dirty="0"/>
              <a:t>основанных на принципах медиации, без проведения медиации как полноценной процедуры</a:t>
            </a:r>
            <a:r>
              <a:rPr lang="ru-RU" sz="1100" dirty="0"/>
              <a:t>. Следовательно, специалисты школьных служб медиации могут осуществлять деятельность преимущественно профилактической направленности (особенно это касается учреждений, в которых обучаются лица с ограниченной дееспособностью).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B1B05F-E615-4E3B-919D-A181E2D470BB}"/>
              </a:ext>
            </a:extLst>
          </p:cNvPr>
          <p:cNvSpPr txBox="1"/>
          <p:nvPr/>
        </p:nvSpPr>
        <p:spPr>
          <a:xfrm>
            <a:off x="5985548" y="5584866"/>
            <a:ext cx="54780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/>
              <a:t>Восстановительный подход основан на принципах «восстановительной» медиации, спецификой которой является </a:t>
            </a:r>
            <a:r>
              <a:rPr lang="ru-RU" sz="1100" b="1" dirty="0"/>
              <a:t>урегулирование конфликтов между сторонами с разным статусом - «жертвы» и «обидчика» </a:t>
            </a:r>
            <a:r>
              <a:rPr lang="ru-RU" sz="1100" dirty="0"/>
              <a:t>с целью восстановления отношений, доверия, материального и морального ущерба</a:t>
            </a:r>
          </a:p>
        </p:txBody>
      </p:sp>
    </p:spTree>
    <p:extLst>
      <p:ext uri="{BB962C8B-B14F-4D97-AF65-F5344CB8AC3E}">
        <p14:creationId xmlns:p14="http://schemas.microsoft.com/office/powerpoint/2010/main" val="762554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FF8F842-D95F-32E4-59B0-60283CC86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40" y="485114"/>
            <a:ext cx="10515600" cy="86616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Принципы «классической» медиации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1B27BAD-9602-6B60-C782-2749DB9901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7</a:t>
            </a:fld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CED2567-D67A-4514-9667-4097AAE12CAA}"/>
              </a:ext>
            </a:extLst>
          </p:cNvPr>
          <p:cNvSpPr/>
          <p:nvPr/>
        </p:nvSpPr>
        <p:spPr>
          <a:xfrm>
            <a:off x="531198" y="1513755"/>
            <a:ext cx="2576958" cy="8661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Добровольности участия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C5BC483-FB2D-4F14-AA1B-C0853F1B182A}"/>
              </a:ext>
            </a:extLst>
          </p:cNvPr>
          <p:cNvSpPr/>
          <p:nvPr/>
        </p:nvSpPr>
        <p:spPr>
          <a:xfrm>
            <a:off x="531198" y="2379919"/>
            <a:ext cx="2576958" cy="35367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tx1"/>
                </a:solidFill>
              </a:rPr>
              <a:t>Данный принцип предполагает, что ни одна из сторон не может быть принуждена к участию в переговорах (и может отказаться от них в любой момент до заключения соглашения) или же мероприятиях, посвященных медиации.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D8AB3FB-DCA1-4B27-A9C1-DF3CAEFF6898}"/>
              </a:ext>
            </a:extLst>
          </p:cNvPr>
          <p:cNvSpPr/>
          <p:nvPr/>
        </p:nvSpPr>
        <p:spPr>
          <a:xfrm>
            <a:off x="6187440" y="1535957"/>
            <a:ext cx="2576958" cy="8661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Равноправия сторон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14180BE-42B0-453E-BF2F-B28144B8CB51}"/>
              </a:ext>
            </a:extLst>
          </p:cNvPr>
          <p:cNvSpPr/>
          <p:nvPr/>
        </p:nvSpPr>
        <p:spPr>
          <a:xfrm>
            <a:off x="6187440" y="2391561"/>
            <a:ext cx="2576958" cy="35367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tx1"/>
                </a:solidFill>
              </a:rPr>
              <a:t>Каждой из конфликтующих сторон должны быть предоставлены одинаковые права в ходе переговоров, в случае дисбаланса статусов должны быть предприняты меры для их</a:t>
            </a:r>
          </a:p>
          <a:p>
            <a:pPr algn="just"/>
            <a:r>
              <a:rPr lang="ru-RU" sz="1600" b="1" dirty="0">
                <a:solidFill>
                  <a:schemeClr val="tx1"/>
                </a:solidFill>
              </a:rPr>
              <a:t>«выравнивания»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5A3186D-B1BB-4211-9BD3-6DA6AB364A71}"/>
              </a:ext>
            </a:extLst>
          </p:cNvPr>
          <p:cNvSpPr/>
          <p:nvPr/>
        </p:nvSpPr>
        <p:spPr>
          <a:xfrm>
            <a:off x="3367489" y="1535956"/>
            <a:ext cx="2637071" cy="8661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Конфиденциальности информации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CC56527-2323-49C0-9B66-EF896A615C43}"/>
              </a:ext>
            </a:extLst>
          </p:cNvPr>
          <p:cNvSpPr/>
          <p:nvPr/>
        </p:nvSpPr>
        <p:spPr>
          <a:xfrm>
            <a:off x="3367490" y="2402120"/>
            <a:ext cx="2637070" cy="35145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tx1"/>
                </a:solidFill>
              </a:rPr>
              <a:t>Со стороны специалистов школьных служб медиации разглашение информации о конфликте и персональных данных конфликтующих сторон считается недопустимым. В связи с этим, ряд документов не предоставляются для проверки (за исключением случаев, связанных с угрозой жизни и здоровью несовершеннолетних).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8BC5274-5A11-482D-8862-9B06162BED94}"/>
              </a:ext>
            </a:extLst>
          </p:cNvPr>
          <p:cNvSpPr/>
          <p:nvPr/>
        </p:nvSpPr>
        <p:spPr>
          <a:xfrm>
            <a:off x="9083844" y="1513755"/>
            <a:ext cx="2576958" cy="8661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Нейтральности медиатора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AA2E7E9-8E29-4ED1-B752-8B8B9F5D71FD}"/>
              </a:ext>
            </a:extLst>
          </p:cNvPr>
          <p:cNvSpPr/>
          <p:nvPr/>
        </p:nvSpPr>
        <p:spPr>
          <a:xfrm>
            <a:off x="9083844" y="2379918"/>
            <a:ext cx="2576958" cy="36750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tx1"/>
                </a:solidFill>
              </a:rPr>
              <a:t>Предполагает отсутствие личной заинтересованности медиатора в достижении определенных результатов переговорного процесса, а также зависимости от административного ресурса. В случае сложности его достижения существует достаточно распространенная практика обращения к внешним специалистам </a:t>
            </a:r>
          </a:p>
        </p:txBody>
      </p:sp>
    </p:spTree>
    <p:extLst>
      <p:ext uri="{BB962C8B-B14F-4D97-AF65-F5344CB8AC3E}">
        <p14:creationId xmlns:p14="http://schemas.microsoft.com/office/powerpoint/2010/main" val="1382360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FF8F842-D95F-32E4-59B0-60283CC86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40" y="485114"/>
            <a:ext cx="10515600" cy="866164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Структура школьной службы медиации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1B27BAD-9602-6B60-C782-2749DB9901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8</a:t>
            </a:fld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3B66F3-68F5-472B-A828-858D5365608A}"/>
              </a:ext>
            </a:extLst>
          </p:cNvPr>
          <p:cNvSpPr txBox="1"/>
          <p:nvPr/>
        </p:nvSpPr>
        <p:spPr>
          <a:xfrm>
            <a:off x="7340367" y="1294573"/>
            <a:ext cx="4169138" cy="5078313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Команда кураторов школьной службы медиации </a:t>
            </a:r>
            <a:r>
              <a:rPr lang="ru-RU" dirty="0"/>
              <a:t>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dirty="0"/>
              <a:t>руководитель службы школьной медиации </a:t>
            </a:r>
            <a:r>
              <a:rPr lang="ru-RU" dirty="0"/>
              <a:t>(назначается директором, в его обязанности входит: планирование и организация работы, ведение документации);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dirty="0"/>
              <a:t>практикующие медиаторы </a:t>
            </a:r>
            <a:r>
              <a:rPr lang="ru-RU" dirty="0"/>
              <a:t>– специалисты, проводящие медиации и другие мероприятия (конкурсы, переговорные игры и т.п.);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dirty="0"/>
              <a:t>медиатор-тренер</a:t>
            </a:r>
            <a:r>
              <a:rPr lang="ru-RU" dirty="0"/>
              <a:t> – специалист, который будет обучать учащихся методу медиации, в данном случае крайне желательно прохождение специального обучения (подготовка в качестве тренера по школьной медиации).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9149A725-8C54-4678-B550-573D937632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0752782"/>
              </p:ext>
            </p:extLst>
          </p:nvPr>
        </p:nvGraphicFramePr>
        <p:xfrm>
          <a:off x="-263598" y="1092823"/>
          <a:ext cx="8174416" cy="5484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01228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D304888D-B78B-26F5-9075-CDA3C673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8742" y="914399"/>
            <a:ext cx="4798858" cy="502919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Организация службы медиации в образовательном учреждении: основные этапы и технологии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75233B-E0E7-407C-BF29-ABE24D6EC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477" y="742338"/>
            <a:ext cx="4383335" cy="438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577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>
            <a:extLst>
              <a:ext uri="{FF2B5EF4-FFF2-40B4-BE49-F238E27FC236}">
                <a16:creationId xmlns:a16="http://schemas.microsoft.com/office/drawing/2014/main" id="{C69CC98A-13B9-DAED-1898-4771587898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662569" y="964734"/>
            <a:ext cx="5782671" cy="4957894"/>
          </a:xfrm>
        </p:spPr>
        <p:txBody>
          <a:bodyPr rtlCol="0">
            <a:normAutofit lnSpcReduction="10000"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Оформление </a:t>
            </a:r>
            <a:r>
              <a:rPr lang="ru-RU" b="1" dirty="0"/>
              <a:t>приказа об организации службы школьной медиации </a:t>
            </a:r>
            <a:r>
              <a:rPr lang="ru-RU" dirty="0"/>
              <a:t>с указанием её руководителя и других сотрудников из числа педагогических работников (при корректировке кадрового состава приказ следует обновлять);</a:t>
            </a:r>
          </a:p>
          <a:p>
            <a:pPr rtl="0"/>
            <a:r>
              <a:rPr lang="ru-RU" dirty="0"/>
              <a:t>Проведение руководителем школьной службы медиации </a:t>
            </a:r>
            <a:r>
              <a:rPr lang="ru-RU" b="1" dirty="0"/>
              <a:t>согласований относительно ее деятельности с администрацией </a:t>
            </a:r>
            <a:r>
              <a:rPr lang="ru-RU" dirty="0"/>
              <a:t>и другими заинтересованными лицами;</a:t>
            </a:r>
          </a:p>
          <a:p>
            <a:pPr rtl="0"/>
            <a:r>
              <a:rPr lang="ru-RU" dirty="0"/>
              <a:t>Создание </a:t>
            </a:r>
            <a:r>
              <a:rPr lang="ru-RU" b="1" dirty="0"/>
              <a:t>команды специалистов школьной службы медиации</a:t>
            </a:r>
            <a:r>
              <a:rPr lang="ru-RU" dirty="0"/>
              <a:t>, разграничение полномочий;</a:t>
            </a:r>
          </a:p>
          <a:p>
            <a:pPr rtl="0"/>
            <a:r>
              <a:rPr lang="ru-RU" dirty="0"/>
              <a:t>Осуществление командой специалистов </a:t>
            </a:r>
            <a:r>
              <a:rPr lang="ru-RU" b="1" dirty="0"/>
              <a:t>самоопределения </a:t>
            </a:r>
            <a:r>
              <a:rPr lang="ru-RU" dirty="0"/>
              <a:t>(выбор варианта развития службы);</a:t>
            </a:r>
          </a:p>
          <a:p>
            <a:pPr rtl="0"/>
            <a:r>
              <a:rPr lang="ru-RU" dirty="0"/>
              <a:t>Разработка </a:t>
            </a:r>
            <a:r>
              <a:rPr lang="ru-RU" b="1" dirty="0"/>
              <a:t>документальной базы</a:t>
            </a:r>
            <a:r>
              <a:rPr lang="ru-RU" dirty="0"/>
              <a:t>, утверждение положения о школьной службе медиации администрацией образовательной организации</a:t>
            </a:r>
          </a:p>
          <a:p>
            <a:pPr algn="just"/>
            <a:endParaRPr lang="ru-RU" noProof="1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A38ADE9-D6F5-84F7-8489-6CDEB832E6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10</a:t>
            </a:fld>
            <a:endParaRPr lang="ru-RU" dirty="0"/>
          </a:p>
        </p:txBody>
      </p:sp>
      <p:sp>
        <p:nvSpPr>
          <p:cNvPr id="10" name="Блок-схема: процесс 9">
            <a:extLst>
              <a:ext uri="{FF2B5EF4-FFF2-40B4-BE49-F238E27FC236}">
                <a16:creationId xmlns:a16="http://schemas.microsoft.com/office/drawing/2014/main" id="{7FD0238D-932D-4EBF-B39F-539B1D06DE89}"/>
              </a:ext>
            </a:extLst>
          </p:cNvPr>
          <p:cNvSpPr/>
          <p:nvPr/>
        </p:nvSpPr>
        <p:spPr>
          <a:xfrm>
            <a:off x="486561" y="453006"/>
            <a:ext cx="4630723" cy="5914238"/>
          </a:xfrm>
          <a:prstGeom prst="flowChart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Этап 1. 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</a:rPr>
              <a:t>Создание школьной службы медиации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4881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>
            <a:extLst>
              <a:ext uri="{FF2B5EF4-FFF2-40B4-BE49-F238E27FC236}">
                <a16:creationId xmlns:a16="http://schemas.microsoft.com/office/drawing/2014/main" id="{C69CC98A-13B9-DAED-1898-4771587898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259897" y="830510"/>
            <a:ext cx="6400800" cy="5290742"/>
          </a:xfrm>
        </p:spPr>
        <p:txBody>
          <a:bodyPr rtlCol="0">
            <a:normAutofit fontScale="55000" lnSpcReduction="20000"/>
          </a:bodyPr>
          <a:lstStyle>
            <a:defPPr>
              <a:defRPr lang="ru-RU"/>
            </a:defPPr>
          </a:lstStyle>
          <a:p>
            <a:pPr algn="just"/>
            <a:r>
              <a:rPr lang="ru-RU" dirty="0"/>
              <a:t>Формирование руководителем ШСМ плана работы на ближайшие годы; </a:t>
            </a:r>
          </a:p>
          <a:p>
            <a:pPr algn="just"/>
            <a:r>
              <a:rPr lang="ru-RU" dirty="0"/>
              <a:t>Проведение собраний сотрудников ШСМ с целью ознакомления с нормативной базой, знакомства с функциональными обязанностями, их разграничения, доработки положения о школьной службе медиации с учетом Устава образовательной организации (в дальнейшем – проводить собрания не реже раза в квартал, с регистрацией присутствующих и ведением протокола); </a:t>
            </a:r>
          </a:p>
          <a:p>
            <a:pPr algn="just"/>
            <a:r>
              <a:rPr lang="ru-RU" dirty="0"/>
              <a:t>Обучение специалистов технологии педагогической медиации в учреждениях дополнительного профессионального образования для педагогов в объеме не менее 72 ч. (администрация образовательных организаций должна предоставить возможность повышения квалификации в данной сфере);</a:t>
            </a:r>
          </a:p>
          <a:p>
            <a:pPr algn="just"/>
            <a:r>
              <a:rPr lang="ru-RU" dirty="0"/>
              <a:t>Проведение сотрудниками ШСМ исследовательской работы в рамках изучения проблематики (уровень конфликтности образовательной организации, отношения к посредничеству как способу урегулирования конфликтов, готовности к использованию услуг службы медиации); </a:t>
            </a:r>
          </a:p>
          <a:p>
            <a:pPr algn="just"/>
            <a:r>
              <a:rPr lang="ru-RU" dirty="0"/>
              <a:t>Информирование членов образовательной организации о создании и деятельности ШСМ: </a:t>
            </a:r>
          </a:p>
          <a:p>
            <a:pPr algn="just">
              <a:buFontTx/>
              <a:buChar char="-"/>
            </a:pPr>
            <a:r>
              <a:rPr lang="ru-RU" dirty="0"/>
              <a:t>размещение на стендах и сайте образовательной организации информации о создании и возможностях службы медиации с указанием ее сотрудников и необходимых контактов (в дальнейшем – регулярное обновление информации, отражающей проведенные мероприятия, посвященные школьной медиации); </a:t>
            </a:r>
          </a:p>
          <a:p>
            <a:pPr algn="just">
              <a:buFontTx/>
              <a:buChar char="-"/>
            </a:pPr>
            <a:r>
              <a:rPr lang="ru-RU" dirty="0"/>
              <a:t>проведение информационно-просветительских мероприятий, посвященных технологии медиации и работе школьной службы медиации для всех категорий участников образовательных отношений – педагогического состава школы, обучающихся (в формате классных часов), их родителей (на родительских собраниях).  </a:t>
            </a:r>
          </a:p>
          <a:p>
            <a:pPr algn="just"/>
            <a:r>
              <a:rPr lang="ru-RU" dirty="0"/>
              <a:t> Организация взаимодействия службы школьной медиации с внешними организациями: </a:t>
            </a:r>
          </a:p>
          <a:p>
            <a:pPr algn="just">
              <a:buFontTx/>
              <a:buChar char="-"/>
            </a:pPr>
            <a:r>
              <a:rPr lang="ru-RU" dirty="0"/>
              <a:t>со специалистом центра психолого-педагогической, медицинской и социальной помощи, отвечающим за направление «школьная медиация»; </a:t>
            </a:r>
          </a:p>
          <a:p>
            <a:pPr algn="just">
              <a:buFontTx/>
              <a:buChar char="-"/>
            </a:pPr>
            <a:r>
              <a:rPr lang="ru-RU" dirty="0"/>
              <a:t>в случае необходимости – с комиссией по делам несовершеннолетних и защите их прав, органами и организациями системы профилактики безнадзорности и правонарушений, опеки и попечительства; </a:t>
            </a:r>
            <a:endParaRPr lang="ru-RU" noProof="1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A38ADE9-D6F5-84F7-8489-6CDEB832E6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11</a:t>
            </a:fld>
            <a:endParaRPr lang="ru-RU" dirty="0"/>
          </a:p>
        </p:txBody>
      </p:sp>
      <p:sp>
        <p:nvSpPr>
          <p:cNvPr id="10" name="Блок-схема: процесс 9">
            <a:extLst>
              <a:ext uri="{FF2B5EF4-FFF2-40B4-BE49-F238E27FC236}">
                <a16:creationId xmlns:a16="http://schemas.microsoft.com/office/drawing/2014/main" id="{7FD0238D-932D-4EBF-B39F-539B1D06DE89}"/>
              </a:ext>
            </a:extLst>
          </p:cNvPr>
          <p:cNvSpPr/>
          <p:nvPr/>
        </p:nvSpPr>
        <p:spPr>
          <a:xfrm>
            <a:off x="461395" y="471881"/>
            <a:ext cx="4630723" cy="5914238"/>
          </a:xfrm>
          <a:prstGeom prst="flowChart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Этап 2. 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</a:rPr>
              <a:t>Подготовка к работе школьных служб медиации</a:t>
            </a:r>
          </a:p>
          <a:p>
            <a:pPr algn="ctr"/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7637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>
            <a:extLst>
              <a:ext uri="{FF2B5EF4-FFF2-40B4-BE49-F238E27FC236}">
                <a16:creationId xmlns:a16="http://schemas.microsoft.com/office/drawing/2014/main" id="{C69CC98A-13B9-DAED-1898-4771587898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259897" y="830510"/>
            <a:ext cx="6400800" cy="5290742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algn="just"/>
            <a:r>
              <a:rPr lang="ru-RU" sz="1400" noProof="1"/>
              <a:t>Проведение просветительской и профилактической работы среди учеников, их  родителей и педагогического состава образовательной организации:</a:t>
            </a:r>
          </a:p>
          <a:p>
            <a:pPr marL="0" indent="0" algn="just">
              <a:buNone/>
            </a:pPr>
            <a:r>
              <a:rPr lang="ru-RU" sz="1400" noProof="1"/>
              <a:t>- информирование учеников и их родителей о существовании школьной службы  медиации (ведение ее странички на сайте образовательной организации, информационные  стенды и т.п.);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400" noProof="1"/>
              <a:t>- в ходе различных информационных мероприятий «реклама» участия в школьных  службах медиации (волонтерская деятельность);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400" noProof="1"/>
              <a:t>- информирование общественности образовательной организации о результатах  работы школьной службы медиации (с соблюдением принципа конфиденциальности);</a:t>
            </a:r>
          </a:p>
          <a:p>
            <a:pPr algn="just"/>
            <a:r>
              <a:rPr lang="ru-RU" sz="1400" noProof="1"/>
              <a:t>Урегулирование возникающих конфликтов между участниками образовательных  отношений:</a:t>
            </a:r>
          </a:p>
          <a:p>
            <a:pPr marL="0" indent="0" algn="just">
              <a:buNone/>
            </a:pPr>
            <a:r>
              <a:rPr lang="ru-RU" sz="1400" noProof="1"/>
              <a:t>- отслеживание передачи конфликтных ситуаций в службу примирения, нахождение  более эффективных способов обращения в нее, «уговаривание» потенциальных клиентов;</a:t>
            </a:r>
          </a:p>
          <a:p>
            <a:pPr marL="0" indent="0" algn="just">
              <a:buNone/>
            </a:pPr>
            <a:r>
              <a:rPr lang="ru-RU" sz="1400" noProof="1"/>
              <a:t>- проведение специалистами школьных служб медиации процедур медиации и других  мероприятий (индивидуальные консультации и т.п.) с ведением отчетности (журнала  регистрации обращений, регистрационной карточки конфликта, отчетов по работе со  случаем);</a:t>
            </a:r>
          </a:p>
          <a:p>
            <a:pPr marL="0" indent="0" algn="just">
              <a:buNone/>
            </a:pPr>
            <a:endParaRPr lang="ru-RU" sz="1400" noProof="1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A38ADE9-D6F5-84F7-8489-6CDEB832E6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12</a:t>
            </a:fld>
            <a:endParaRPr lang="ru-RU" dirty="0"/>
          </a:p>
        </p:txBody>
      </p:sp>
      <p:sp>
        <p:nvSpPr>
          <p:cNvPr id="10" name="Блок-схема: процесс 9">
            <a:extLst>
              <a:ext uri="{FF2B5EF4-FFF2-40B4-BE49-F238E27FC236}">
                <a16:creationId xmlns:a16="http://schemas.microsoft.com/office/drawing/2014/main" id="{7FD0238D-932D-4EBF-B39F-539B1D06DE89}"/>
              </a:ext>
            </a:extLst>
          </p:cNvPr>
          <p:cNvSpPr/>
          <p:nvPr/>
        </p:nvSpPr>
        <p:spPr>
          <a:xfrm>
            <a:off x="461395" y="471881"/>
            <a:ext cx="4630723" cy="5914238"/>
          </a:xfrm>
          <a:prstGeom prst="flowChart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Этап 3. 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</a:rPr>
              <a:t>Полноценная работа школьных служб медиации</a:t>
            </a:r>
          </a:p>
        </p:txBody>
      </p:sp>
    </p:spTree>
    <p:extLst>
      <p:ext uri="{BB962C8B-B14F-4D97-AF65-F5344CB8AC3E}">
        <p14:creationId xmlns:p14="http://schemas.microsoft.com/office/powerpoint/2010/main" val="4236181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>
            <a:extLst>
              <a:ext uri="{FF2B5EF4-FFF2-40B4-BE49-F238E27FC236}">
                <a16:creationId xmlns:a16="http://schemas.microsoft.com/office/drawing/2014/main" id="{C69CC98A-13B9-DAED-1898-4771587898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329805" y="830510"/>
            <a:ext cx="6400800" cy="5290742"/>
          </a:xfrm>
        </p:spPr>
        <p:txBody>
          <a:bodyPr rtlCol="0">
            <a:normAutofit fontScale="25000" lnSpcReduction="20000"/>
          </a:bodyPr>
          <a:lstStyle>
            <a:defPPr>
              <a:defRPr lang="ru-RU"/>
            </a:defPPr>
          </a:lstStyle>
          <a:p>
            <a:pPr algn="just"/>
            <a:r>
              <a:rPr lang="ru-RU" sz="5600" noProof="1"/>
              <a:t>Формирование коммуникативных и медиативных компетенций у педагогов (в перспективе – родителей):</a:t>
            </a:r>
          </a:p>
          <a:p>
            <a:pPr marL="0" indent="0" algn="just">
              <a:buNone/>
            </a:pPr>
            <a:r>
              <a:rPr lang="ru-RU" sz="5600" noProof="1"/>
              <a:t>- проведение тренингов педагогической (родительской) коммуникации;</a:t>
            </a:r>
          </a:p>
          <a:p>
            <a:pPr marL="0" indent="0" algn="just">
              <a:buNone/>
            </a:pPr>
            <a:r>
              <a:rPr lang="ru-RU" sz="5600" noProof="1"/>
              <a:t>- обучение педагогов технологии медиации (посредством игровых, учебных  медиаций);</a:t>
            </a:r>
          </a:p>
          <a:p>
            <a:pPr marL="0" indent="0" algn="just">
              <a:buNone/>
            </a:pPr>
            <a:r>
              <a:rPr lang="ru-RU" sz="5600" noProof="1"/>
              <a:t>- участие в районных и городских конкурсах для педагогических работников, посвященных школьной медиации;</a:t>
            </a:r>
          </a:p>
          <a:p>
            <a:pPr algn="just"/>
            <a:r>
              <a:rPr lang="ru-RU" sz="5600" noProof="1"/>
              <a:t> Формирование коммуникативных и медиативных компетенций у всего массива обучающихся средних и старших классов (в формате классных часов, внеурочной деятельности): </a:t>
            </a:r>
          </a:p>
          <a:p>
            <a:pPr marL="0" indent="0" algn="just">
              <a:buNone/>
            </a:pPr>
            <a:r>
              <a:rPr lang="ru-RU" sz="5600" noProof="1"/>
              <a:t>- создание и корректировка программ обучения детей и подростков методу школьной медиации;</a:t>
            </a:r>
          </a:p>
          <a:p>
            <a:pPr marL="0" indent="0" algn="just">
              <a:buNone/>
            </a:pPr>
            <a:r>
              <a:rPr lang="ru-RU" sz="5600" noProof="1"/>
              <a:t>- проведение занятий (преимущественно практической направленности, в частности, переговорных игр);</a:t>
            </a:r>
          </a:p>
          <a:p>
            <a:pPr marL="0" indent="0" algn="just">
              <a:buNone/>
            </a:pPr>
            <a:r>
              <a:rPr lang="ru-RU" sz="5600" noProof="1"/>
              <a:t>- проведение конкурсов и проектной деятельности, стимулирующих интерес к данной технологии (создание эмблемы школьной службы медиации, рекламного буклета, видеоролика, мультфильма, посвященных школьной медиации и т.п.); </a:t>
            </a:r>
          </a:p>
          <a:p>
            <a:pPr marL="0" indent="0" algn="just">
              <a:buNone/>
            </a:pPr>
            <a:endParaRPr lang="ru-RU" sz="6000" noProof="1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A38ADE9-D6F5-84F7-8489-6CDEB832E6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13</a:t>
            </a:fld>
            <a:endParaRPr lang="ru-RU" dirty="0"/>
          </a:p>
        </p:txBody>
      </p:sp>
      <p:sp>
        <p:nvSpPr>
          <p:cNvPr id="10" name="Блок-схема: процесс 9">
            <a:extLst>
              <a:ext uri="{FF2B5EF4-FFF2-40B4-BE49-F238E27FC236}">
                <a16:creationId xmlns:a16="http://schemas.microsoft.com/office/drawing/2014/main" id="{7FD0238D-932D-4EBF-B39F-539B1D06DE89}"/>
              </a:ext>
            </a:extLst>
          </p:cNvPr>
          <p:cNvSpPr/>
          <p:nvPr/>
        </p:nvSpPr>
        <p:spPr>
          <a:xfrm>
            <a:off x="461395" y="471881"/>
            <a:ext cx="4630723" cy="5914238"/>
          </a:xfrm>
          <a:prstGeom prst="flowChart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Этап 3. 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</a:rPr>
              <a:t>Полноценная работа школьных служб медиации</a:t>
            </a:r>
          </a:p>
        </p:txBody>
      </p:sp>
    </p:spTree>
    <p:extLst>
      <p:ext uri="{BB962C8B-B14F-4D97-AF65-F5344CB8AC3E}">
        <p14:creationId xmlns:p14="http://schemas.microsoft.com/office/powerpoint/2010/main" val="3809224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>
            <a:extLst>
              <a:ext uri="{FF2B5EF4-FFF2-40B4-BE49-F238E27FC236}">
                <a16:creationId xmlns:a16="http://schemas.microsoft.com/office/drawing/2014/main" id="{C69CC98A-13B9-DAED-1898-4771587898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329805" y="830510"/>
            <a:ext cx="6400800" cy="5290742"/>
          </a:xfrm>
        </p:spPr>
        <p:txBody>
          <a:bodyPr rtlCol="0">
            <a:normAutofit fontScale="25000" lnSpcReduction="20000"/>
          </a:bodyPr>
          <a:lstStyle>
            <a:defPPr>
              <a:defRPr lang="ru-RU"/>
            </a:defPPr>
          </a:lstStyle>
          <a:p>
            <a:pPr algn="just"/>
            <a:r>
              <a:rPr lang="ru-RU" sz="5600" noProof="1"/>
              <a:t>Формирование медиативных компетенций у обучающихся средних и старших  классов, изъявивших желание пройти углубленное обучение данной технологии в формате дополнительного образования (в объеме 30-36 ч., результатом которой возможность работы в качестве ко-медиатора):</a:t>
            </a:r>
          </a:p>
          <a:p>
            <a:pPr marL="0" indent="0" algn="just">
              <a:buNone/>
            </a:pPr>
            <a:r>
              <a:rPr lang="ru-RU" sz="5600" noProof="1"/>
              <a:t>- проведение занятий (преимущественно практической направленности, в частности, коммуникативных и переговорных тренингов) в формате дополнительного образования;</a:t>
            </a:r>
          </a:p>
          <a:p>
            <a:pPr marL="0" indent="0" algn="just">
              <a:buNone/>
            </a:pPr>
            <a:r>
              <a:rPr lang="ru-RU" sz="5600" noProof="1"/>
              <a:t>- участие в районных и городских конкурсах для обучающихся, посвященных школьной медиации;</a:t>
            </a:r>
          </a:p>
          <a:p>
            <a:pPr algn="just"/>
            <a:r>
              <a:rPr lang="ru-RU" sz="5600" noProof="1"/>
              <a:t> Формирование группы «медиаторов-ровесников»:</a:t>
            </a:r>
          </a:p>
          <a:p>
            <a:pPr marL="0" indent="0" algn="just">
              <a:buNone/>
            </a:pPr>
            <a:r>
              <a:rPr lang="ru-RU" sz="5600" noProof="1"/>
              <a:t>- по результатам углубленного обучения технологии медиации отбор обучающихся, готовых к осуществлению деятельности медиатора (по критериям их компетентности, направленность на данный вид деятельности, психической и личностной зрелости);</a:t>
            </a:r>
          </a:p>
          <a:p>
            <a:pPr marL="0" indent="0" algn="just">
              <a:buNone/>
            </a:pPr>
            <a:r>
              <a:rPr lang="ru-RU" sz="5600" noProof="1"/>
              <a:t>- предоставление возможности проведения процедур медиации в качестве ко-медиатора, с обязательным последующим ее анализом;</a:t>
            </a:r>
          </a:p>
          <a:p>
            <a:pPr marL="0" indent="0" algn="just">
              <a:buNone/>
            </a:pPr>
            <a:r>
              <a:rPr lang="ru-RU" sz="5600" noProof="1"/>
              <a:t>- участие медиаторов-ровесников в мероприятиях информационно-просветительского свойства для обучающихся, педагогов и родителей;</a:t>
            </a:r>
          </a:p>
          <a:p>
            <a:pPr marL="0" indent="0" algn="just">
              <a:buNone/>
            </a:pPr>
            <a:r>
              <a:rPr lang="ru-RU" sz="5600" noProof="1"/>
              <a:t>- участие медиаторов-ровесников (со стажем практической работы) в обучении учащихся базовым сведениям о медиации, в последующем – будущих медиаторовровесников;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A38ADE9-D6F5-84F7-8489-6CDEB832E6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14</a:t>
            </a:fld>
            <a:endParaRPr lang="ru-RU" dirty="0"/>
          </a:p>
        </p:txBody>
      </p:sp>
      <p:sp>
        <p:nvSpPr>
          <p:cNvPr id="10" name="Блок-схема: процесс 9">
            <a:extLst>
              <a:ext uri="{FF2B5EF4-FFF2-40B4-BE49-F238E27FC236}">
                <a16:creationId xmlns:a16="http://schemas.microsoft.com/office/drawing/2014/main" id="{7FD0238D-932D-4EBF-B39F-539B1D06DE89}"/>
              </a:ext>
            </a:extLst>
          </p:cNvPr>
          <p:cNvSpPr/>
          <p:nvPr/>
        </p:nvSpPr>
        <p:spPr>
          <a:xfrm>
            <a:off x="461395" y="471881"/>
            <a:ext cx="4630723" cy="5914238"/>
          </a:xfrm>
          <a:prstGeom prst="flowChart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Этап 3. 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</a:rPr>
              <a:t>Полноценная работа школьных служб медиации</a:t>
            </a:r>
          </a:p>
        </p:txBody>
      </p:sp>
    </p:spTree>
    <p:extLst>
      <p:ext uri="{BB962C8B-B14F-4D97-AF65-F5344CB8AC3E}">
        <p14:creationId xmlns:p14="http://schemas.microsoft.com/office/powerpoint/2010/main" val="1156188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>
            <a:extLst>
              <a:ext uri="{FF2B5EF4-FFF2-40B4-BE49-F238E27FC236}">
                <a16:creationId xmlns:a16="http://schemas.microsoft.com/office/drawing/2014/main" id="{C69CC98A-13B9-DAED-1898-4771587898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329805" y="830510"/>
            <a:ext cx="6400800" cy="5290742"/>
          </a:xfrm>
        </p:spPr>
        <p:txBody>
          <a:bodyPr rtlCol="0">
            <a:normAutofit fontScale="25000" lnSpcReduction="20000"/>
          </a:bodyPr>
          <a:lstStyle>
            <a:defPPr>
              <a:defRPr lang="ru-RU"/>
            </a:defPPr>
          </a:lstStyle>
          <a:p>
            <a:pPr algn="just"/>
            <a:r>
              <a:rPr lang="ru-RU" sz="6000" noProof="1"/>
              <a:t>Проведение работы, направленной на развитие школьной службы медиации:</a:t>
            </a:r>
          </a:p>
          <a:p>
            <a:pPr marL="0" indent="0" algn="just">
              <a:buNone/>
            </a:pPr>
            <a:r>
              <a:rPr lang="ru-RU" sz="6000" noProof="1"/>
              <a:t>- анализ командой службы состояния службы медиации, перспектив ее развития;</a:t>
            </a:r>
          </a:p>
          <a:p>
            <a:pPr marL="0" indent="0" algn="just">
              <a:buNone/>
            </a:pPr>
            <a:r>
              <a:rPr lang="ru-RU" sz="6000" noProof="1"/>
              <a:t>- обсуждение с администрацией и педагогами результатов работы службы, путей ее улучшения и влияния на климат в образовательной организации;</a:t>
            </a:r>
          </a:p>
          <a:p>
            <a:pPr marL="0" indent="0" algn="just">
              <a:buNone/>
            </a:pPr>
            <a:r>
              <a:rPr lang="ru-RU" sz="6000" noProof="1"/>
              <a:t>- осуществление мониторинга эффективности работы службы медиации (анкетирование учеников, «срезы» количества конфликтов в образовательной организации и способов реагирования на них, обращений в службу и т.п.);</a:t>
            </a:r>
          </a:p>
          <a:p>
            <a:pPr marL="0" indent="0" algn="just">
              <a:buNone/>
            </a:pPr>
            <a:r>
              <a:rPr lang="ru-RU" sz="6000" noProof="1"/>
              <a:t>- осуществление планирования перспективного развития службы, актуальных задач ее работы, формирование отчетов о проделанной работе (не реже раза в год);</a:t>
            </a:r>
          </a:p>
          <a:p>
            <a:pPr marL="0" indent="0" algn="just">
              <a:buNone/>
            </a:pPr>
            <a:r>
              <a:rPr lang="ru-RU" sz="6000" noProof="1"/>
              <a:t>- повышение специалистами служб своей профессиональной квалификации в сфере школьной медиации;</a:t>
            </a:r>
          </a:p>
          <a:p>
            <a:pPr marL="0" indent="0" algn="just">
              <a:buNone/>
            </a:pPr>
            <a:r>
              <a:rPr lang="ru-RU" sz="6000" noProof="1"/>
              <a:t>- презентация опыта работы в педагогическом сообществе (выступления и публикации на конференциях, семинарах и участие в других формах повышения профессиональной квалификации педагогов).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A38ADE9-D6F5-84F7-8489-6CDEB832E6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15</a:t>
            </a:fld>
            <a:endParaRPr lang="ru-RU" dirty="0"/>
          </a:p>
        </p:txBody>
      </p:sp>
      <p:sp>
        <p:nvSpPr>
          <p:cNvPr id="10" name="Блок-схема: процесс 9">
            <a:extLst>
              <a:ext uri="{FF2B5EF4-FFF2-40B4-BE49-F238E27FC236}">
                <a16:creationId xmlns:a16="http://schemas.microsoft.com/office/drawing/2014/main" id="{7FD0238D-932D-4EBF-B39F-539B1D06DE89}"/>
              </a:ext>
            </a:extLst>
          </p:cNvPr>
          <p:cNvSpPr/>
          <p:nvPr/>
        </p:nvSpPr>
        <p:spPr>
          <a:xfrm>
            <a:off x="461395" y="471881"/>
            <a:ext cx="4630723" cy="5914238"/>
          </a:xfrm>
          <a:prstGeom prst="flowChart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Этап 3. 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</a:rPr>
              <a:t>Полноценная работа школьных служб медиации</a:t>
            </a:r>
          </a:p>
        </p:txBody>
      </p:sp>
    </p:spTree>
    <p:extLst>
      <p:ext uri="{BB962C8B-B14F-4D97-AF65-F5344CB8AC3E}">
        <p14:creationId xmlns:p14="http://schemas.microsoft.com/office/powerpoint/2010/main" val="1891376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3B5244AC-D906-A60B-5023-D0289CF4F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69" y="614812"/>
            <a:ext cx="10359659" cy="132556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Стратегия развития</a:t>
            </a:r>
          </a:p>
        </p:txBody>
      </p:sp>
      <p:pic>
        <p:nvPicPr>
          <p:cNvPr id="22" name="Рисунок 21" descr="Человек держит знак перед окном">
            <a:extLst>
              <a:ext uri="{FF2B5EF4-FFF2-40B4-BE49-F238E27FC236}">
                <a16:creationId xmlns:a16="http://schemas.microsoft.com/office/drawing/2014/main" id="{0333AC2F-0501-ECB9-F8A0-289B12ADFB5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221" b="221"/>
          <a:stretch/>
        </p:blipFill>
        <p:spPr>
          <a:xfrm>
            <a:off x="0" y="2178050"/>
            <a:ext cx="5713413" cy="4668838"/>
          </a:xfrm>
        </p:spPr>
      </p:pic>
      <p:sp>
        <p:nvSpPr>
          <p:cNvPr id="10" name="Объект 9">
            <a:extLst>
              <a:ext uri="{FF2B5EF4-FFF2-40B4-BE49-F238E27FC236}">
                <a16:creationId xmlns:a16="http://schemas.microsoft.com/office/drawing/2014/main" id="{F3F9FB22-CA85-FC72-AA81-4708F62AB6C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75413" y="1040235"/>
            <a:ext cx="5000726" cy="4903365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marL="0" indent="0" rtl="0">
              <a:buNone/>
            </a:pPr>
            <a:r>
              <a:rPr lang="ru-RU" dirty="0"/>
              <a:t>Данный этап включает в себя следующие мероприятия: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3D8CC2E-BB8C-CF5A-C460-C662927C06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2754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22">
            <a:extLst>
              <a:ext uri="{FF2B5EF4-FFF2-40B4-BE49-F238E27FC236}">
                <a16:creationId xmlns:a16="http://schemas.microsoft.com/office/drawing/2014/main" id="{21905908-61C5-E80D-F570-D84DB752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853439"/>
            <a:ext cx="4802373" cy="283368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Обзор продукта</a:t>
            </a:r>
          </a:p>
        </p:txBody>
      </p:sp>
      <p:sp>
        <p:nvSpPr>
          <p:cNvPr id="28" name="Объект 27">
            <a:extLst>
              <a:ext uri="{FF2B5EF4-FFF2-40B4-BE49-F238E27FC236}">
                <a16:creationId xmlns:a16="http://schemas.microsoft.com/office/drawing/2014/main" id="{7CC1959B-E6A9-5770-EC41-43538A9E36C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3931919"/>
            <a:ext cx="4802735" cy="207264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Первый прекрасно оформленный продукт с отличным стилем и функционалом</a:t>
            </a:r>
          </a:p>
        </p:txBody>
      </p:sp>
      <p:pic>
        <p:nvPicPr>
          <p:cNvPr id="20" name="Рисунок 19" descr="Группа людей смотрит на экран компьютера">
            <a:extLst>
              <a:ext uri="{FF2B5EF4-FFF2-40B4-BE49-F238E27FC236}">
                <a16:creationId xmlns:a16="http://schemas.microsoft.com/office/drawing/2014/main" id="{3F8EC18D-03A7-9C7B-E8C4-34A8973C74D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6" r="16"/>
          <a:stretch/>
        </p:blipFill>
        <p:spPr>
          <a:xfrm>
            <a:off x="6478588" y="920750"/>
            <a:ext cx="5713412" cy="5029200"/>
          </a:xfrm>
        </p:spPr>
      </p:pic>
    </p:spTree>
    <p:extLst>
      <p:ext uri="{BB962C8B-B14F-4D97-AF65-F5344CB8AC3E}">
        <p14:creationId xmlns:p14="http://schemas.microsoft.com/office/powerpoint/2010/main" val="1427108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B0A9F6B-B714-24A4-1731-04239F0C6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00741"/>
            <a:ext cx="4802372" cy="278891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Преимущества продукта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F098455-F3AD-4CE1-6F83-28C95857EE2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3825239"/>
            <a:ext cx="4802735" cy="207264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noProof="1"/>
              <a:t>Переход от рынка до интернет-магазина</a:t>
            </a:r>
          </a:p>
        </p:txBody>
      </p:sp>
      <p:pic>
        <p:nvPicPr>
          <p:cNvPr id="15" name="Рисунок 6" descr="Человек держит растение">
            <a:extLst>
              <a:ext uri="{FF2B5EF4-FFF2-40B4-BE49-F238E27FC236}">
                <a16:creationId xmlns:a16="http://schemas.microsoft.com/office/drawing/2014/main" id="{AAA2A7D6-6F43-AFA1-3A7C-846D1371125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12132" r="12132"/>
          <a:stretch/>
        </p:blipFill>
        <p:spPr>
          <a:xfrm>
            <a:off x="6478588" y="920750"/>
            <a:ext cx="5713412" cy="5029200"/>
          </a:xfr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9D350C2-47A5-211F-A685-9ACD211179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6263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7364034-5F15-4B68-638D-779A619AC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40" y="485113"/>
            <a:ext cx="10515600" cy="15315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Обзор продукта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E93159D-E72A-4C5B-E9D2-18BA09A87C7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29641" y="2153285"/>
            <a:ext cx="3261359" cy="3500438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Уникальный</a:t>
            </a:r>
          </a:p>
          <a:p>
            <a:pPr rtl="0"/>
            <a:r>
              <a:rPr lang="ru-RU"/>
              <a:t>Первый на рынке</a:t>
            </a:r>
          </a:p>
          <a:p>
            <a:pPr rtl="0"/>
            <a:r>
              <a:rPr lang="ru-RU"/>
              <a:t>Проверенный</a:t>
            </a:r>
          </a:p>
          <a:p>
            <a:pPr rtl="0"/>
            <a:r>
              <a:rPr lang="ru-RU"/>
              <a:t>Настоящий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5351A4F1-ABAF-2D28-B31B-A6DC9942FA1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480560" y="2153285"/>
            <a:ext cx="6964680" cy="3500438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Единственный продукт, специально предназначенный для этого нишевого рынка</a:t>
            </a:r>
          </a:p>
          <a:p>
            <a:pPr rtl="0"/>
            <a:r>
              <a:rPr lang="ru-RU"/>
              <a:t>Первый прекрасно оформленный продукт с отличным стилем и функционалом</a:t>
            </a:r>
          </a:p>
          <a:p>
            <a:pPr rtl="0"/>
            <a:r>
              <a:rPr lang="ru-RU"/>
              <a:t>Проведено тестирование силами студентов из региона</a:t>
            </a:r>
          </a:p>
          <a:p>
            <a:pPr rtl="0"/>
            <a:r>
              <a:rPr lang="ru-RU"/>
              <a:t>Разработан с помощью специалистов в предметной области 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0AD58C6-6F47-0261-9611-E968042F55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0076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9E21A35-90B9-F235-7F48-11B56D97F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9" y="598947"/>
            <a:ext cx="10515600" cy="132556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Обзор рынка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26342BB7-ACF3-5240-804A-0BA9C5D19F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29641" y="2153285"/>
            <a:ext cx="3032759" cy="3790310"/>
          </a:xfrm>
        </p:spPr>
        <p:txBody>
          <a:bodyPr rtlCol="0">
            <a:normAutofit lnSpcReduction="10000"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Возможность создания</a:t>
            </a:r>
          </a:p>
          <a:p>
            <a:pPr rtl="0"/>
            <a:r>
              <a:rPr lang="ru-RU" dirty="0"/>
              <a:t>Полностью инклюзивный рынок</a:t>
            </a:r>
          </a:p>
          <a:p>
            <a:pPr rtl="0"/>
            <a:r>
              <a:rPr lang="ru-RU" dirty="0"/>
              <a:t>Общий объем целевого рынка</a:t>
            </a:r>
          </a:p>
          <a:p>
            <a:pPr rtl="0"/>
            <a:r>
              <a:rPr lang="ru-RU" noProof="1"/>
              <a:t>Свобода изобретения</a:t>
            </a:r>
            <a:endParaRPr lang="ru-RU" dirty="0"/>
          </a:p>
          <a:p>
            <a:pPr rtl="0"/>
            <a:r>
              <a:rPr lang="ru-RU" noProof="1"/>
              <a:t>Выборочно инклюзивный рынок</a:t>
            </a:r>
          </a:p>
          <a:p>
            <a:pPr rtl="0"/>
            <a:r>
              <a:rPr lang="ru-RU" noProof="1"/>
              <a:t>Доступный объем целевого рынка</a:t>
            </a:r>
          </a:p>
        </p:txBody>
      </p:sp>
      <p:graphicFrame>
        <p:nvGraphicFramePr>
          <p:cNvPr id="30" name="Таблица 11">
            <a:extLst>
              <a:ext uri="{FF2B5EF4-FFF2-40B4-BE49-F238E27FC236}">
                <a16:creationId xmlns:a16="http://schemas.microsoft.com/office/drawing/2014/main" id="{C6102643-33B6-B3EE-14F7-1DCC0DBCCEAB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1318901385"/>
              </p:ext>
            </p:extLst>
          </p:nvPr>
        </p:nvGraphicFramePr>
        <p:xfrm>
          <a:off x="4724400" y="2170113"/>
          <a:ext cx="6553205" cy="377455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065423">
                  <a:extLst>
                    <a:ext uri="{9D8B030D-6E8A-4147-A177-3AD203B41FA5}">
                      <a16:colId xmlns:a16="http://schemas.microsoft.com/office/drawing/2014/main" val="3233966979"/>
                    </a:ext>
                  </a:extLst>
                </a:gridCol>
                <a:gridCol w="1065423">
                  <a:extLst>
                    <a:ext uri="{9D8B030D-6E8A-4147-A177-3AD203B41FA5}">
                      <a16:colId xmlns:a16="http://schemas.microsoft.com/office/drawing/2014/main" val="1158840958"/>
                    </a:ext>
                  </a:extLst>
                </a:gridCol>
                <a:gridCol w="1065423">
                  <a:extLst>
                    <a:ext uri="{9D8B030D-6E8A-4147-A177-3AD203B41FA5}">
                      <a16:colId xmlns:a16="http://schemas.microsoft.com/office/drawing/2014/main" val="1014947327"/>
                    </a:ext>
                  </a:extLst>
                </a:gridCol>
                <a:gridCol w="1678468">
                  <a:extLst>
                    <a:ext uri="{9D8B030D-6E8A-4147-A177-3AD203B41FA5}">
                      <a16:colId xmlns:a16="http://schemas.microsoft.com/office/drawing/2014/main" val="2653728004"/>
                    </a:ext>
                  </a:extLst>
                </a:gridCol>
                <a:gridCol w="1678468">
                  <a:extLst>
                    <a:ext uri="{9D8B030D-6E8A-4147-A177-3AD203B41FA5}">
                      <a16:colId xmlns:a16="http://schemas.microsoft.com/office/drawing/2014/main" val="4218738779"/>
                    </a:ext>
                  </a:extLst>
                </a:gridCol>
              </a:tblGrid>
              <a:tr h="754911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Клиенты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Заказы</a:t>
                      </a: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Валовой доход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Чистый доход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13590700"/>
                  </a:ext>
                </a:extLst>
              </a:tr>
              <a:tr h="754911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20ГГ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10 000 ₽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7000 ₽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0826746"/>
                  </a:ext>
                </a:extLst>
              </a:tr>
              <a:tr h="754911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20ГГ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200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/>
                      </a:pPr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20 000 ₽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/>
                      </a:pPr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16 000 ₽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7333721"/>
                  </a:ext>
                </a:extLst>
              </a:tr>
              <a:tr h="754911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20ГГ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300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/>
                      </a:pPr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30 000 ₽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25 000 ₽</a:t>
                      </a: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1589815"/>
                  </a:ext>
                </a:extLst>
              </a:tr>
              <a:tr h="754911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20ГГ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400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/>
                      </a:pPr>
                      <a:r>
                        <a:rPr lang="ru-RU" sz="1800">
                          <a:solidFill>
                            <a:schemeClr val="tx1"/>
                          </a:solidFill>
                        </a:rPr>
                        <a:t>40 000 ₽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30 000 ₽</a:t>
                      </a:r>
                    </a:p>
                  </a:txBody>
                  <a:tcPr marL="95186" marR="95186" marT="47593" marB="4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45832805"/>
                  </a:ext>
                </a:extLst>
              </a:tr>
            </a:tbl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244084A-0289-782C-C2AC-07E397FB0C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55499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84C19E8-9349-E5B5-40F0-219E9B89B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40" y="485113"/>
            <a:ext cx="10331450" cy="15315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Финансовые показатели</a:t>
            </a:r>
          </a:p>
        </p:txBody>
      </p:sp>
      <p:graphicFrame>
        <p:nvGraphicFramePr>
          <p:cNvPr id="5" name="Таблица 9">
            <a:extLst>
              <a:ext uri="{FF2B5EF4-FFF2-40B4-BE49-F238E27FC236}">
                <a16:creationId xmlns:a16="http://schemas.microsoft.com/office/drawing/2014/main" id="{78A680D3-D9D6-E622-5917-31D12B63E561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1599747154"/>
              </p:ext>
            </p:extLst>
          </p:nvPr>
        </p:nvGraphicFramePr>
        <p:xfrm>
          <a:off x="930275" y="2168525"/>
          <a:ext cx="10363201" cy="3723608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324555">
                  <a:extLst>
                    <a:ext uri="{9D8B030D-6E8A-4147-A177-3AD203B41FA5}">
                      <a16:colId xmlns:a16="http://schemas.microsoft.com/office/drawing/2014/main" val="3446012419"/>
                    </a:ext>
                  </a:extLst>
                </a:gridCol>
                <a:gridCol w="2012882">
                  <a:extLst>
                    <a:ext uri="{9D8B030D-6E8A-4147-A177-3AD203B41FA5}">
                      <a16:colId xmlns:a16="http://schemas.microsoft.com/office/drawing/2014/main" val="4052646397"/>
                    </a:ext>
                  </a:extLst>
                </a:gridCol>
                <a:gridCol w="2012882">
                  <a:extLst>
                    <a:ext uri="{9D8B030D-6E8A-4147-A177-3AD203B41FA5}">
                      <a16:colId xmlns:a16="http://schemas.microsoft.com/office/drawing/2014/main" val="1935352797"/>
                    </a:ext>
                  </a:extLst>
                </a:gridCol>
                <a:gridCol w="2012882">
                  <a:extLst>
                    <a:ext uri="{9D8B030D-6E8A-4147-A177-3AD203B41FA5}">
                      <a16:colId xmlns:a16="http://schemas.microsoft.com/office/drawing/2014/main" val="1218263486"/>
                    </a:ext>
                  </a:extLst>
                </a:gridCol>
              </a:tblGrid>
              <a:tr h="531944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88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Год 1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Год 2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Год 3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0773105"/>
                  </a:ext>
                </a:extLst>
              </a:tr>
              <a:tr h="531944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0" u="none" strike="noStrike">
                          <a:solidFill>
                            <a:schemeClr val="tx1"/>
                          </a:solidFill>
                          <a:effectLst/>
                        </a:rPr>
                        <a:t>Доходы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88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2911372"/>
                  </a:ext>
                </a:extLst>
              </a:tr>
              <a:tr h="531944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lvl="1" algn="l" rtl="0" fontAlgn="b"/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Пользователи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8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0" u="none" strike="noStrike">
                          <a:solidFill>
                            <a:schemeClr val="tx1"/>
                          </a:solidFill>
                          <a:effectLst/>
                        </a:rPr>
                        <a:t>50 000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0" u="none" strike="noStrike">
                          <a:solidFill>
                            <a:schemeClr val="tx1"/>
                          </a:solidFill>
                          <a:effectLst/>
                        </a:rPr>
                        <a:t>400 000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0" u="none" strike="noStrike">
                          <a:solidFill>
                            <a:schemeClr val="tx1"/>
                          </a:solidFill>
                          <a:effectLst/>
                        </a:rPr>
                        <a:t>1 600 000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43393929"/>
                  </a:ext>
                </a:extLst>
              </a:tr>
              <a:tr h="531944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lvl="1" algn="l" rtl="0" fontAlgn="b"/>
                      <a:r>
                        <a:rPr lang="ru-RU" sz="1800" b="0" u="none" strike="noStrike">
                          <a:solidFill>
                            <a:schemeClr val="tx1"/>
                          </a:solidFill>
                          <a:effectLst/>
                        </a:rPr>
                        <a:t>Продажи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8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0" u="none" strike="noStrike">
                          <a:solidFill>
                            <a:schemeClr val="tx1"/>
                          </a:solidFill>
                          <a:effectLst/>
                        </a:rPr>
                        <a:t>500 000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0" u="none" strike="noStrike">
                          <a:solidFill>
                            <a:schemeClr val="tx1"/>
                          </a:solidFill>
                          <a:effectLst/>
                        </a:rPr>
                        <a:t>4 000 000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0" u="none" strike="noStrike">
                          <a:solidFill>
                            <a:schemeClr val="tx1"/>
                          </a:solidFill>
                          <a:effectLst/>
                        </a:rPr>
                        <a:t>16 000 000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5711469"/>
                  </a:ext>
                </a:extLst>
              </a:tr>
              <a:tr h="531944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lvl="1" algn="l" rtl="0" fontAlgn="b"/>
                      <a:r>
                        <a:rPr lang="ru-RU" sz="1800" b="0" u="none" strike="noStrike">
                          <a:solidFill>
                            <a:schemeClr val="tx1"/>
                          </a:solidFill>
                          <a:effectLst/>
                        </a:rPr>
                        <a:t>Средняя цена продажи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8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0" u="none" strike="noStrike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0" u="none" strike="noStrike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0" u="none" strike="noStrike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8944196"/>
                  </a:ext>
                </a:extLst>
              </a:tr>
              <a:tr h="531944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lvl="1" algn="l" rtl="0" fontAlgn="b"/>
                      <a:r>
                        <a:rPr lang="ru-RU" sz="1800" b="0" u="none" strike="noStrike">
                          <a:solidFill>
                            <a:schemeClr val="tx1"/>
                          </a:solidFill>
                          <a:effectLst/>
                        </a:rPr>
                        <a:t>Доход при 15 %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8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0" u="none" strike="noStrike">
                          <a:solidFill>
                            <a:schemeClr val="tx1"/>
                          </a:solidFill>
                          <a:effectLst/>
                        </a:rPr>
                        <a:t>5 625 000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0" u="none" strike="noStrike">
                          <a:solidFill>
                            <a:schemeClr val="tx1"/>
                          </a:solidFill>
                          <a:effectLst/>
                        </a:rPr>
                        <a:t>48 000 000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0" u="none" strike="noStrike">
                          <a:solidFill>
                            <a:schemeClr val="tx1"/>
                          </a:solidFill>
                          <a:effectLst/>
                        </a:rPr>
                        <a:t>216 000 000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1606819"/>
                  </a:ext>
                </a:extLst>
              </a:tr>
              <a:tr h="531944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Валовая прибыль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8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5 625 000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48 000 000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 fontAlgn="b"/>
                      <a:r>
                        <a:rPr lang="ru-RU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216 000 000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120011"/>
                  </a:ext>
                </a:extLst>
              </a:tr>
            </a:tbl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F658D41-330C-C53F-DA7F-276C18D267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4400" y="6121252"/>
            <a:ext cx="2743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4082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B961152-381E-D654-15E9-7C4F09608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160" y="655320"/>
            <a:ext cx="4572000" cy="548640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Спасибо за внимание!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FD569DC-1A68-51FF-4CCE-F334F8B3D5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523839" y="2534454"/>
            <a:ext cx="4572000" cy="2419105"/>
          </a:xfrm>
        </p:spPr>
        <p:txBody>
          <a:bodyPr rtlCol="0">
            <a:normAutofit lnSpcReduction="10000"/>
          </a:bodyPr>
          <a:lstStyle>
            <a:defPPr>
              <a:defRPr lang="ru-RU"/>
            </a:defPPr>
          </a:lstStyle>
          <a:p>
            <a:pPr rtl="0"/>
            <a:r>
              <a:rPr lang="ru-RU" b="1" dirty="0"/>
              <a:t>Районная служба медиации</a:t>
            </a:r>
            <a:r>
              <a:rPr lang="ru-RU" dirty="0"/>
              <a:t>:</a:t>
            </a:r>
          </a:p>
          <a:p>
            <a:pPr rtl="0"/>
            <a:r>
              <a:rPr lang="ru-RU" dirty="0"/>
              <a:t>Кубарев Константин Альбертович</a:t>
            </a:r>
          </a:p>
          <a:p>
            <a:pPr rtl="0"/>
            <a:r>
              <a:rPr lang="ru-RU" dirty="0"/>
              <a:t>Фролова Наталия Богдановна</a:t>
            </a:r>
          </a:p>
          <a:p>
            <a:pPr rtl="0"/>
            <a:r>
              <a:rPr lang="ru-RU" dirty="0"/>
              <a:t>Замани Маргарита </a:t>
            </a:r>
            <a:r>
              <a:rPr lang="ru-RU" dirty="0" err="1"/>
              <a:t>Шеровна</a:t>
            </a:r>
            <a:endParaRPr lang="ru-RU" dirty="0"/>
          </a:p>
          <a:p>
            <a:pPr rtl="0"/>
            <a:r>
              <a:rPr lang="ru-RU" i="1" dirty="0"/>
              <a:t>Адрес</a:t>
            </a:r>
            <a:r>
              <a:rPr lang="ru-RU" dirty="0"/>
              <a:t>: Костромской пр., д.7</a:t>
            </a:r>
          </a:p>
          <a:p>
            <a:pPr rtl="0"/>
            <a:r>
              <a:rPr lang="ru-RU" i="1" dirty="0"/>
              <a:t>Телефон</a:t>
            </a:r>
            <a:r>
              <a:rPr lang="ru-RU" dirty="0"/>
              <a:t>: 553-18-75</a:t>
            </a:r>
          </a:p>
          <a:p>
            <a:pPr rtl="0"/>
            <a:r>
              <a:rPr lang="ru-RU" i="1" dirty="0" err="1"/>
              <a:t>Эл.почта</a:t>
            </a:r>
            <a:r>
              <a:rPr lang="ru-RU" dirty="0"/>
              <a:t>: </a:t>
            </a:r>
            <a:r>
              <a:rPr lang="en-US" dirty="0" err="1"/>
              <a:t>viborpmss</a:t>
            </a:r>
            <a:r>
              <a:rPr lang="ru-RU" dirty="0"/>
              <a:t>@</a:t>
            </a:r>
            <a:r>
              <a:rPr lang="en-US" dirty="0"/>
              <a:t>bk.ru</a:t>
            </a:r>
          </a:p>
        </p:txBody>
      </p:sp>
    </p:spTree>
    <p:extLst>
      <p:ext uri="{BB962C8B-B14F-4D97-AF65-F5344CB8AC3E}">
        <p14:creationId xmlns:p14="http://schemas.microsoft.com/office/powerpoint/2010/main" val="3303844537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ая">
  <a:themeElements>
    <a:clrScheme name="Custom 7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B09D"/>
      </a:accent1>
      <a:accent2>
        <a:srgbClr val="FFD7C7"/>
      </a:accent2>
      <a:accent3>
        <a:srgbClr val="FFE9E0"/>
      </a:accent3>
      <a:accent4>
        <a:srgbClr val="55736D"/>
      </a:accent4>
      <a:accent5>
        <a:srgbClr val="88A88E"/>
      </a:accent5>
      <a:accent6>
        <a:srgbClr val="E6FFFB"/>
      </a:accent6>
      <a:hlink>
        <a:srgbClr val="0563C1"/>
      </a:hlink>
      <a:folHlink>
        <a:srgbClr val="954F72"/>
      </a:folHlink>
    </a:clrScheme>
    <a:fontScheme name="Custom 116">
      <a:majorFont>
        <a:latin typeface="Bodoni MT"/>
        <a:ea typeface=""/>
        <a:cs typeface="Times New Roman"/>
      </a:majorFont>
      <a:minorFont>
        <a:latin typeface="Source Sans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66722518_win32_SD_v11" id="{6E195932-91F4-4861-8538-848409B20D97}" vid="{F5C82CE7-F5AC-4E30-975C-FD228ED2202F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2E4FA29-61E2-42A6-9537-732ED628B6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7CDA33-9251-49D0-A51A-7888AA3E063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3F796806-D3A7-49C6-9335-B8A0B9307F8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</TotalTime>
  <Words>2072</Words>
  <Application>Microsoft Office PowerPoint</Application>
  <PresentationFormat>Широкоэкранный</PresentationFormat>
  <Paragraphs>219</Paragraphs>
  <Slides>22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Source Sans Pro Light</vt:lpstr>
      <vt:lpstr>Times New Roman</vt:lpstr>
      <vt:lpstr>Wingdings</vt:lpstr>
      <vt:lpstr>Пользовательская</vt:lpstr>
      <vt:lpstr>Презентация PowerPoint</vt:lpstr>
      <vt:lpstr>Нормативно-правовая документация.  Методические рекомендации по организации службы медиации в образовательном учреждении </vt:lpstr>
      <vt:lpstr>Школьная служба медиации</vt:lpstr>
      <vt:lpstr>Школьная служба медиации</vt:lpstr>
      <vt:lpstr>Нормативные документы</vt:lpstr>
      <vt:lpstr>Образовательное учреждение создает на своей базе*:  (одну из служб)</vt:lpstr>
      <vt:lpstr>Принципы «классической» медиации</vt:lpstr>
      <vt:lpstr>Структура школьной службы медиации</vt:lpstr>
      <vt:lpstr>Организация службы медиации в образовательном учреждении: основные этапы и технологии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Стратегия развития</vt:lpstr>
      <vt:lpstr>Обзор продукта</vt:lpstr>
      <vt:lpstr>Преимущества продукта</vt:lpstr>
      <vt:lpstr>Обзор продукта </vt:lpstr>
      <vt:lpstr>Обзор рынка</vt:lpstr>
      <vt:lpstr>Финансовые показатели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Набор слайдов для презентации</dc:title>
  <cp:lastModifiedBy>Алевтина Кургинова</cp:lastModifiedBy>
  <cp:revision>45</cp:revision>
  <dcterms:created xsi:type="dcterms:W3CDTF">2024-02-15T19:21:17Z</dcterms:created>
  <dcterms:modified xsi:type="dcterms:W3CDTF">2024-10-24T10:54:05Z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